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7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8" r:id="rId34"/>
    <p:sldId id="291" r:id="rId35"/>
    <p:sldId id="299" r:id="rId36"/>
    <p:sldId id="292" r:id="rId37"/>
    <p:sldId id="293" r:id="rId38"/>
    <p:sldId id="294" r:id="rId39"/>
    <p:sldId id="295" r:id="rId40"/>
    <p:sldId id="328" r:id="rId41"/>
    <p:sldId id="296" r:id="rId42"/>
    <p:sldId id="297" r:id="rId43"/>
    <p:sldId id="300" r:id="rId44"/>
    <p:sldId id="301" r:id="rId45"/>
    <p:sldId id="32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30" r:id="rId65"/>
    <p:sldId id="320" r:id="rId66"/>
    <p:sldId id="321" r:id="rId67"/>
    <p:sldId id="322" r:id="rId68"/>
    <p:sldId id="323" r:id="rId69"/>
    <p:sldId id="324" r:id="rId70"/>
    <p:sldId id="325" r:id="rId71"/>
    <p:sldId id="326" r:id="rId72"/>
    <p:sldId id="32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8"/>
    <p:restoredTop sz="94978"/>
  </p:normalViewPr>
  <p:slideViewPr>
    <p:cSldViewPr snapToGrid="0" snapToObjects="1">
      <p:cViewPr varScale="1">
        <p:scale>
          <a:sx n="111" d="100"/>
          <a:sy n="111" d="100"/>
        </p:scale>
        <p:origin x="182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p:txBody>
      </p:sp>
      <p:sp>
        <p:nvSpPr>
          <p:cNvPr id="4" name="Slide Number Placeholder 3"/>
          <p:cNvSpPr>
            <a:spLocks noGrp="1"/>
          </p:cNvSpPr>
          <p:nvPr>
            <p:ph type="sldNum" sz="quarter" idx="10"/>
          </p:nvPr>
        </p:nvSpPr>
        <p:spPr/>
        <p:txBody>
          <a:bodyPr/>
          <a:lstStyle/>
          <a:p>
            <a:fld id="{E96A29ED-2E91-924E-AFCF-46BEDC85F806}" type="slidenum">
              <a:rPr lang="en-US" smtClean="0"/>
              <a:t>16</a:t>
            </a:fld>
            <a:endParaRPr lang="en-US"/>
          </a:p>
        </p:txBody>
      </p:sp>
    </p:spTree>
    <p:extLst>
      <p:ext uri="{BB962C8B-B14F-4D97-AF65-F5344CB8AC3E}">
        <p14:creationId xmlns:p14="http://schemas.microsoft.com/office/powerpoint/2010/main" val="167330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39</a:t>
            </a:fld>
            <a:endParaRPr lang="en-US"/>
          </a:p>
        </p:txBody>
      </p:sp>
    </p:spTree>
    <p:extLst>
      <p:ext uri="{BB962C8B-B14F-4D97-AF65-F5344CB8AC3E}">
        <p14:creationId xmlns:p14="http://schemas.microsoft.com/office/powerpoint/2010/main" val="142752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48</a:t>
            </a:fld>
            <a:endParaRPr lang="en-US"/>
          </a:p>
        </p:txBody>
      </p:sp>
    </p:spTree>
    <p:extLst>
      <p:ext uri="{BB962C8B-B14F-4D97-AF65-F5344CB8AC3E}">
        <p14:creationId xmlns:p14="http://schemas.microsoft.com/office/powerpoint/2010/main" val="156636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62</a:t>
            </a:fld>
            <a:endParaRPr lang="en-US"/>
          </a:p>
        </p:txBody>
      </p:sp>
    </p:spTree>
    <p:extLst>
      <p:ext uri="{BB962C8B-B14F-4D97-AF65-F5344CB8AC3E}">
        <p14:creationId xmlns:p14="http://schemas.microsoft.com/office/powerpoint/2010/main" val="63614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1/30/20</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20.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Mathematical Background</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2</a:t>
            </a:r>
          </a:p>
        </p:txBody>
      </p:sp>
      <p:pic>
        <p:nvPicPr>
          <p:cNvPr id="5" name="Picture 4">
            <a:extLst>
              <a:ext uri="{FF2B5EF4-FFF2-40B4-BE49-F238E27FC236}">
                <a16:creationId xmlns:a16="http://schemas.microsoft.com/office/drawing/2014/main" id="{145A0269-7698-E74D-8ECC-475D869ED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235026"/>
            <a:ext cx="3048000" cy="1714500"/>
          </a:xfrm>
          <a:prstGeom prst="rect">
            <a:avLst/>
          </a:prstGeom>
        </p:spPr>
      </p:pic>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Integral (</a:t>
                </a:r>
                <a:r>
                  <a:rPr lang="en-US" b="1" i="1" dirty="0" err="1"/>
                  <a:t>Antiderivative</a:t>
                </a:r>
                <a:r>
                  <a:rPr lang="en-US" b="1" i="1" dirty="0"/>
                  <a:t>) of a Function:</a:t>
                </a:r>
              </a:p>
              <a:p>
                <a:pPr marL="45720" indent="0">
                  <a:buNone/>
                </a:pPr>
                <a:endParaRPr lang="en-US" dirty="0"/>
              </a:p>
              <a:p>
                <a:pPr marL="45720" indent="0">
                  <a:buNone/>
                </a:pPr>
                <a:endParaRPr lang="en-US" dirty="0"/>
              </a:p>
              <a:p>
                <a:pPr>
                  <a:buClr>
                    <a:schemeClr val="tx1"/>
                  </a:buClr>
                  <a:buFont typeface="Arial" charset="0"/>
                  <a:buChar char="•"/>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m:t>
                        </m:r>
                        <m:r>
                          <a:rPr lang="en-IE" b="0" i="1" smtClean="0">
                            <a:latin typeface="Cambria Math" charset="0"/>
                          </a:rPr>
                          <m:t>𝐹</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then the </a:t>
                </a:r>
                <a:r>
                  <a:rPr lang="en-US" b="1" i="1" dirty="0" err="1"/>
                  <a:t>antiderivative</a:t>
                </a:r>
                <a:r>
                  <a:rPr lang="en-US" dirty="0"/>
                  <a:t> or </a:t>
                </a:r>
                <a:r>
                  <a:rPr lang="en-US" b="1" i="1" dirty="0"/>
                  <a:t>indefinite integral </a:t>
                </a:r>
                <a:r>
                  <a:rPr lang="en-US" dirty="0"/>
                  <a:t>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a:t>
                </a:r>
                <a14:m>
                  <m:oMath xmlns:m="http://schemas.openxmlformats.org/officeDocument/2006/math">
                    <m:r>
                      <m:rPr>
                        <m:sty m:val="p"/>
                      </m:rPr>
                      <a:rPr lang="en-IE" b="0" i="0" smtClean="0">
                        <a:latin typeface="Cambria Math" charset="0"/>
                      </a:rPr>
                      <m:t>F</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written:</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𝐹</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nary>
                        <m:naryPr>
                          <m:limLoc m:val="undOvr"/>
                          <m:subHide m:val="on"/>
                          <m:supHide m:val="on"/>
                          <m:ctrlPr>
                            <a:rPr lang="en-GB" b="0"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GB" b="0" dirty="0"/>
              </a:p>
              <a:p>
                <a:pPr marL="45720" indent="0">
                  <a:buNone/>
                </a:pPr>
                <a:endParaRPr lang="en-US" dirty="0"/>
              </a:p>
              <a:p>
                <a:pPr>
                  <a:buClr>
                    <a:schemeClr val="tx1"/>
                  </a:buClr>
                  <a:buFont typeface="Arial" charset="0"/>
                  <a:buChar char="•"/>
                </a:pPr>
                <a:r>
                  <a:rPr lang="en-US" dirty="0"/>
                  <a:t>The </a:t>
                </a:r>
                <a:r>
                  <a:rPr lang="en-US" b="1" i="1" dirty="0"/>
                  <a:t>definite integral </a:t>
                </a:r>
                <a14:m>
                  <m:oMath xmlns:m="http://schemas.openxmlformats.org/officeDocument/2006/math">
                    <m:r>
                      <a:rPr lang="en-IE" b="1" i="1" smtClean="0">
                        <a:latin typeface="Cambria Math" charset="0"/>
                      </a:rPr>
                      <m:t>′</m:t>
                    </m:r>
                    <m:r>
                      <a:rPr lang="en-IE" b="1" i="1" smtClean="0">
                        <a:latin typeface="Cambria Math" charset="0"/>
                      </a:rPr>
                      <m:t>𝑰</m:t>
                    </m:r>
                    <m:r>
                      <a:rPr lang="en-IE" b="1" i="1" smtClean="0">
                        <a:latin typeface="Cambria Math" charset="0"/>
                      </a:rPr>
                      <m:t>′</m:t>
                    </m:r>
                  </m:oMath>
                </a14:m>
                <a:r>
                  <a:rPr lang="en-US" dirty="0"/>
                  <a:t> is denoted by:</a:t>
                </a:r>
              </a:p>
              <a:p>
                <a:pPr marL="45720" indent="0">
                  <a:buNone/>
                </a:pPr>
                <a14:m>
                  <m:oMathPara xmlns:m="http://schemas.openxmlformats.org/officeDocument/2006/math">
                    <m:oMathParaPr>
                      <m:jc m:val="centerGroup"/>
                    </m:oMathParaPr>
                    <m:oMath xmlns:m="http://schemas.openxmlformats.org/officeDocument/2006/math">
                      <m:r>
                        <a:rPr lang="en-IE" b="0" i="1" smtClean="0">
                          <a:latin typeface="Cambria Math" charset="0"/>
                        </a:rPr>
                        <m:t>𝐼</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
        <p:nvSpPr>
          <p:cNvPr id="2" name="TextBox 1"/>
          <p:cNvSpPr txBox="1"/>
          <p:nvPr/>
        </p:nvSpPr>
        <p:spPr>
          <a:xfrm>
            <a:off x="4114800" y="2973493"/>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98850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2900" b="1" i="1" dirty="0"/>
                  <a:t>Integral (</a:t>
                </a:r>
                <a:r>
                  <a:rPr lang="en-US" sz="2900" b="1" i="1" dirty="0" err="1"/>
                  <a:t>Antiderivative</a:t>
                </a:r>
                <a:r>
                  <a:rPr lang="en-US" sz="2900" b="1" i="1" dirty="0"/>
                  <a:t>) of a Function:</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Assuming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defined and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a:t>
                </a:r>
              </a:p>
              <a:p>
                <a:pPr marL="45720" indent="0">
                  <a:buNone/>
                </a:pPr>
                <a14:m>
                  <m:oMathPara xmlns:m="http://schemas.openxmlformats.org/officeDocument/2006/math">
                    <m:oMathParaPr>
                      <m:jc m:val="centerGroup"/>
                    </m:oMathParaPr>
                    <m:oMath xmlns:m="http://schemas.openxmlformats.org/officeDocument/2006/math">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b="0"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=1</m:t>
                                  </m:r>
                                </m:sub>
                                <m:sup>
                                  <m:r>
                                    <a:rPr lang="en-GB" b="0" i="1" smtClean="0">
                                      <a:latin typeface="Cambria Math" charset="0"/>
                                    </a:rPr>
                                    <m:t>𝑛</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e>
                              </m:nary>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e>
                          </m:func>
                        </m:e>
                      </m:nary>
                    </m:oMath>
                  </m:oMathPara>
                </a14:m>
                <a:endParaRPr lang="en-US" dirty="0"/>
              </a:p>
              <a:p>
                <a:pPr marL="45720" indent="0">
                  <a:buNone/>
                </a:pPr>
                <a:r>
                  <a:rPr lang="en-US" dirty="0"/>
                  <a:t>and</a:t>
                </a:r>
              </a:p>
              <a:p>
                <a:pPr marL="45720" indent="0">
                  <a:buNone/>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m:t>
                              </m:r>
                              <m:r>
                                <a:rPr lang="en-GB" b="0" i="1" smtClean="0">
                                  <a:latin typeface="Cambria Math" charset="0"/>
                                  <a:ea typeface="Cambria Math" charset="0"/>
                                  <a:cs typeface="Cambria Math" charset="0"/>
                                </a:rPr>
                                <m:t>∞</m:t>
                              </m:r>
                            </m:sub>
                            <m:sup>
                              <m:r>
                                <a:rPr lang="en-GB" b="0" i="1" smtClean="0">
                                  <a:latin typeface="Cambria Math" charset="0"/>
                                </a:rPr>
                                <m:t>+</m:t>
                              </m:r>
                              <m:r>
                                <a:rPr lang="en-GB" b="0" i="1" smtClean="0">
                                  <a:latin typeface="Cambria Math" charset="0"/>
                                  <a:ea typeface="Cambria Math" charset="0"/>
                                  <a:cs typeface="Cambria Math" charset="0"/>
                                </a:rPr>
                                <m:t>∞</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e>
                          </m:nary>
                        </m:e>
                      </m:nary>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r>
                                <a:rPr lang="en-GB" b="0" i="1" smtClean="0">
                                  <a:latin typeface="Cambria Math" charset="0"/>
                                  <a:ea typeface="Cambria Math" charset="0"/>
                                  <a:cs typeface="Cambria Math" charset="0"/>
                                </a:rPr>
                                <m:t>→0</m:t>
                              </m:r>
                            </m:lim>
                          </m:limLow>
                        </m:fName>
                        <m:e>
                          <m:nary>
                            <m:naryPr>
                              <m:chr m:val="∑"/>
                              <m:ctrlPr>
                                <a:rPr lang="is-IS" i="1" smtClean="0">
                                  <a:latin typeface="Cambria Math" panose="02040503050406030204" pitchFamily="18" charset="0"/>
                                </a:rPr>
                              </m:ctrlPr>
                            </m:naryPr>
                            <m:sub>
                              <m:r>
                                <m:rPr>
                                  <m:brk m:alnAt="23"/>
                                </m:rPr>
                                <a:rPr lang="en-GB" b="0" i="1" smtClean="0">
                                  <a:latin typeface="Cambria Math" charset="0"/>
                                </a:rPr>
                                <m:t>𝑖</m:t>
                              </m:r>
                              <m:r>
                                <a:rPr lang="en-GB" b="0" i="1" smtClean="0">
                                  <a:latin typeface="Cambria Math" charset="0"/>
                                </a:rPr>
                                <m:t>=−∞</m:t>
                              </m:r>
                            </m:sub>
                            <m:sup>
                              <m:r>
                                <a:rPr lang="is-IS" i="1" smtClean="0">
                                  <a:latin typeface="Cambria Math" charset="0"/>
                                  <a:ea typeface="Cambria Math" charset="0"/>
                                  <a:cs typeface="Cambria Math" charset="0"/>
                                </a:rPr>
                                <m:t>∞</m:t>
                              </m:r>
                            </m:sup>
                            <m:e>
                              <m:r>
                                <a:rPr lang="en-GB" b="0" i="1" smtClean="0">
                                  <a:latin typeface="Cambria Math" charset="0"/>
                                </a:rPr>
                                <m:t>𝑓</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𝑐</m:t>
                                  </m:r>
                                </m:e>
                                <m:sub>
                                  <m:r>
                                    <a:rPr lang="en-GB" b="0" i="1" smtClean="0">
                                      <a:latin typeface="Cambria Math" charset="0"/>
                                    </a:rPr>
                                    <m:t>𝑖</m:t>
                                  </m:r>
                                </m:sub>
                              </m:sSub>
                              <m:r>
                                <a:rPr lang="en-GB" b="0" i="1" smtClean="0">
                                  <a:latin typeface="Cambria Math" charset="0"/>
                                </a:rPr>
                                <m:t>)</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𝑖</m:t>
                                  </m:r>
                                </m:sub>
                              </m:sSub>
                            </m:e>
                          </m:nary>
                        </m:e>
                      </m:func>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hr m:val="∑"/>
                          <m:ctrlPr>
                            <a:rPr lang="is-IS" i="1">
                              <a:latin typeface="Cambria Math" panose="02040503050406030204" pitchFamily="18" charset="0"/>
                            </a:rPr>
                          </m:ctrlPr>
                        </m:naryPr>
                        <m:sub>
                          <m:r>
                            <m:rPr>
                              <m:brk m:alnAt="23"/>
                            </m:rPr>
                            <a:rPr lang="en-GB" i="1">
                              <a:latin typeface="Cambria Math" charset="0"/>
                            </a:rPr>
                            <m:t>𝑖</m:t>
                          </m:r>
                          <m:r>
                            <a:rPr lang="en-GB" i="1">
                              <a:latin typeface="Cambria Math" charset="0"/>
                            </a:rPr>
                            <m:t>=1</m:t>
                          </m:r>
                        </m:sub>
                        <m:sup>
                          <m:r>
                            <a:rPr lang="en-GB" i="1">
                              <a:latin typeface="Cambria Math" charset="0"/>
                            </a:rPr>
                            <m:t>𝑛</m:t>
                          </m:r>
                        </m:sup>
                        <m:e>
                          <m:r>
                            <a:rPr lang="en-GB" i="1">
                              <a:latin typeface="Cambria Math" charset="0"/>
                            </a:rPr>
                            <m:t>𝑓</m:t>
                          </m:r>
                          <m:r>
                            <a:rPr lang="en-GB" i="1">
                              <a:latin typeface="Cambria Math" charset="0"/>
                            </a:rPr>
                            <m:t>(</m:t>
                          </m:r>
                          <m:sSub>
                            <m:sSubPr>
                              <m:ctrlPr>
                                <a:rPr lang="en-US" i="1">
                                  <a:latin typeface="Cambria Math" panose="02040503050406030204" pitchFamily="18" charset="0"/>
                                </a:rPr>
                              </m:ctrlPr>
                            </m:sSubPr>
                            <m:e>
                              <m:r>
                                <a:rPr lang="en-GB" i="1">
                                  <a:latin typeface="Cambria Math" charset="0"/>
                                </a:rPr>
                                <m:t>𝑐</m:t>
                              </m:r>
                            </m:e>
                            <m:sub>
                              <m:r>
                                <a:rPr lang="en-GB" i="1">
                                  <a:latin typeface="Cambria Math" charset="0"/>
                                </a:rPr>
                                <m:t>𝑖</m:t>
                              </m:r>
                            </m:sub>
                          </m:sSub>
                          <m:r>
                            <a:rPr lang="en-GB" i="1">
                              <a:latin typeface="Cambria Math" charset="0"/>
                            </a:rPr>
                            <m:t>)</m:t>
                          </m:r>
                          <m:r>
                            <a:rPr lang="en-GB" i="1">
                              <a:latin typeface="Cambria Math" charset="0"/>
                              <a:ea typeface="Cambria Math" charset="0"/>
                              <a:cs typeface="Cambria Math" charset="0"/>
                            </a:rPr>
                            <m:t>∆</m:t>
                          </m:r>
                        </m:e>
                      </m:nary>
                      <m:sSub>
                        <m:sSubPr>
                          <m:ctrlPr>
                            <a:rPr lang="en-US" i="1">
                              <a:latin typeface="Cambria Math" panose="02040503050406030204" pitchFamily="18" charset="0"/>
                            </a:rPr>
                          </m:ctrlPr>
                        </m:sSubPr>
                        <m:e>
                          <m:r>
                            <a:rPr lang="en-GB" i="1">
                              <a:latin typeface="Cambria Math" charset="0"/>
                            </a:rPr>
                            <m:t>𝑥</m:t>
                          </m:r>
                        </m:e>
                        <m:sub>
                          <m:r>
                            <a:rPr lang="en-GB" i="1">
                              <a:latin typeface="Cambria Math" charset="0"/>
                            </a:rPr>
                            <m:t>𝑖</m:t>
                          </m:r>
                        </m:sub>
                      </m:sSub>
                      <m:r>
                        <a:rPr lang="en-GB" b="0" i="1" smtClean="0">
                          <a:latin typeface="Cambria Math" charset="0"/>
                        </a:rPr>
                        <m:t> −</m:t>
                      </m:r>
                      <m:r>
                        <a:rPr lang="en-GB" b="0" i="1" smtClean="0">
                          <a:latin typeface="Cambria Math" charset="0"/>
                        </a:rPr>
                        <m:t>𝑅𝑖𝑒𝑚𝑎𝑛𝑛</m:t>
                      </m:r>
                      <m:r>
                        <a:rPr lang="en-GB" b="0" i="1" smtClean="0">
                          <a:latin typeface="Cambria Math" charset="0"/>
                        </a:rPr>
                        <m:t> </m:t>
                      </m:r>
                      <m:r>
                        <a:rPr lang="en-GB" b="0" i="1" smtClean="0">
                          <a:latin typeface="Cambria Math" charset="0"/>
                        </a:rPr>
                        <m:t>𝑆𝑢𝑚</m:t>
                      </m:r>
                    </m:oMath>
                  </m:oMathPara>
                </a14:m>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2\gilat_3e_fig_02_2_5.jpg"/>
          <p:cNvPicPr>
            <a:picLocks noChangeAspect="1" noChangeArrowheads="1"/>
          </p:cNvPicPr>
          <p:nvPr/>
        </p:nvPicPr>
        <p:blipFill>
          <a:blip r:embed="rId3"/>
          <a:srcRect/>
          <a:stretch>
            <a:fillRect/>
          </a:stretch>
        </p:blipFill>
        <p:spPr bwMode="auto">
          <a:xfrm>
            <a:off x="3379821" y="1171770"/>
            <a:ext cx="2668693" cy="2220057"/>
          </a:xfrm>
          <a:prstGeom prst="rect">
            <a:avLst/>
          </a:prstGeom>
          <a:noFill/>
        </p:spPr>
      </p:pic>
    </p:spTree>
    <p:extLst>
      <p:ext uri="{BB962C8B-B14F-4D97-AF65-F5344CB8AC3E}">
        <p14:creationId xmlns:p14="http://schemas.microsoft.com/office/powerpoint/2010/main" val="285830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Fundamental Theorems of Calculus:</a:t>
                </a:r>
              </a:p>
              <a:p>
                <a:pPr marL="45720" indent="0">
                  <a:buNone/>
                </a:pPr>
                <a:endParaRPr lang="en-US" dirty="0"/>
              </a:p>
              <a:p>
                <a:pPr marL="45720" indent="0">
                  <a:buNone/>
                </a:pPr>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𝐹</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m:t>
                          </m:r>
                        </m:num>
                        <m:den>
                          <m:r>
                            <a:rPr lang="en-GB" b="0" i="1" smtClean="0">
                              <a:latin typeface="Cambria Math" charset="0"/>
                            </a:rPr>
                            <m:t>𝑑𝑥</m:t>
                          </m:r>
                        </m:den>
                      </m:f>
                      <m:d>
                        <m:dPr>
                          <m:ctrlPr>
                            <a:rPr lang="is-IS" i="1" smtClean="0">
                              <a:latin typeface="Cambria Math" panose="02040503050406030204" pitchFamily="18" charset="0"/>
                            </a:rPr>
                          </m:ctrlPr>
                        </m:dPr>
                        <m:e>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𝑥</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ea typeface="Cambria Math" charset="0"/>
                                      <a:cs typeface="Cambria Math" charset="0"/>
                                    </a:rPr>
                                    <m:t>𝜉</m:t>
                                  </m:r>
                                </m:e>
                              </m:d>
                              <m:r>
                                <a:rPr lang="en-GB" b="0" i="1" smtClean="0">
                                  <a:latin typeface="Cambria Math" charset="0"/>
                                  <a:ea typeface="Cambria Math" charset="0"/>
                                  <a:cs typeface="Cambria Math" charset="0"/>
                                </a:rPr>
                                <m:t>𝑑</m:t>
                              </m:r>
                              <m:r>
                                <a:rPr lang="en-GB" b="0" i="1" smtClean="0">
                                  <a:latin typeface="Cambria Math" charset="0"/>
                                  <a:ea typeface="Cambria Math" charset="0"/>
                                  <a:cs typeface="Cambria Math" charset="0"/>
                                </a:rPr>
                                <m:t>𝜉</m:t>
                              </m:r>
                            </m:e>
                          </m:nary>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m:oMathPara>
                </a14:m>
                <a:endParaRPr lang="en-US" dirty="0"/>
              </a:p>
              <a:p>
                <a:pPr marL="45720" indent="0">
                  <a:buClr>
                    <a:schemeClr val="tx1"/>
                  </a:buClr>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5697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70000" lnSpcReduction="20000"/>
              </a:bodyPr>
              <a:lstStyle/>
              <a:p>
                <a:pPr marL="45720" indent="0">
                  <a:buNone/>
                </a:pPr>
                <a:endParaRPr lang="en-US" dirty="0"/>
              </a:p>
              <a:p>
                <a:pPr marL="45720" indent="0">
                  <a:buNone/>
                </a:pPr>
                <a:r>
                  <a:rPr lang="en-US" sz="3100" b="1" i="1" dirty="0"/>
                  <a:t>Mean Value Theorem for Integrals: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US" dirty="0"/>
                  <a:t> is continuous over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nary>
                        <m:naryPr>
                          <m:ctrlPr>
                            <a:rPr lang="is-IS"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𝑐</m:t>
                          </m:r>
                          <m:r>
                            <a:rPr lang="en-GB" b="0" i="1" smtClean="0">
                              <a:latin typeface="Cambria Math" charset="0"/>
                            </a:rPr>
                            <m:t>)(</m:t>
                          </m:r>
                          <m:r>
                            <a:rPr lang="en-GB" b="0" i="1" smtClean="0">
                              <a:latin typeface="Cambria Math" charset="0"/>
                            </a:rPr>
                            <m:t>𝑏</m:t>
                          </m:r>
                          <m:r>
                            <a:rPr lang="en-GB" b="0" i="1" smtClean="0">
                              <a:latin typeface="Cambria Math" charset="0"/>
                            </a:rPr>
                            <m:t>−</m:t>
                          </m:r>
                          <m:r>
                            <a:rPr lang="en-GB" b="0" i="1" smtClean="0">
                              <a:latin typeface="Cambria Math" charset="0"/>
                            </a:rPr>
                            <m:t>𝑎</m:t>
                          </m:r>
                          <m:r>
                            <a:rPr lang="en-GB" b="0" i="1" smtClean="0">
                              <a:latin typeface="Cambria Math" charset="0"/>
                            </a:rPr>
                            <m:t>)</m:t>
                          </m:r>
                        </m:e>
                      </m:nary>
                    </m:oMath>
                  </m:oMathPara>
                </a14:m>
                <a:endParaRPr lang="en-US" dirty="0"/>
              </a:p>
              <a:p>
                <a:pPr marL="45720" indent="0">
                  <a:buNone/>
                </a:pPr>
                <a:endParaRPr lang="en-US" dirty="0"/>
              </a:p>
              <a:p>
                <a:pPr marL="45720" indent="0">
                  <a:buNone/>
                </a:pPr>
                <a:r>
                  <a:rPr lang="en-US" dirty="0"/>
                  <a:t>The average value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the interval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e>
                      </m:d>
                      <m:r>
                        <a:rPr lang="en-GB" i="1">
                          <a:latin typeface="Cambria Math" charset="0"/>
                        </a:rPr>
                        <m:t>=</m:t>
                      </m:r>
                      <m:f>
                        <m:fPr>
                          <m:ctrlPr>
                            <a:rPr lang="bg-BG" i="1">
                              <a:latin typeface="Cambria Math" panose="02040503050406030204" pitchFamily="18" charset="0"/>
                            </a:rPr>
                          </m:ctrlPr>
                        </m:fPr>
                        <m:num>
                          <m:r>
                            <a:rPr lang="en-GB" i="1">
                              <a:latin typeface="Cambria Math" charset="0"/>
                            </a:rPr>
                            <m:t>1</m:t>
                          </m:r>
                        </m:num>
                        <m:den>
                          <m:r>
                            <a:rPr lang="en-GB" i="1">
                              <a:latin typeface="Cambria Math" charset="0"/>
                            </a:rPr>
                            <m:t>𝑏</m:t>
                          </m:r>
                          <m:r>
                            <a:rPr lang="en-GB" i="1">
                              <a:latin typeface="Cambria Math" charset="0"/>
                            </a:rPr>
                            <m:t>−</m:t>
                          </m:r>
                          <m:r>
                            <a:rPr lang="en-GB" i="1">
                              <a:latin typeface="Cambria Math" charset="0"/>
                            </a:rPr>
                            <m:t>𝑎</m:t>
                          </m:r>
                        </m:den>
                      </m:f>
                      <m:nary>
                        <m:naryPr>
                          <m:ctrlPr>
                            <a:rPr lang="is-IS" i="1">
                              <a:latin typeface="Cambria Math" panose="02040503050406030204" pitchFamily="18" charset="0"/>
                            </a:rPr>
                          </m:ctrlPr>
                        </m:naryPr>
                        <m:sub>
                          <m:r>
                            <m:rPr>
                              <m:brk m:alnAt="23"/>
                            </m:rPr>
                            <a:rPr lang="en-GB" i="1">
                              <a:latin typeface="Cambria Math" charset="0"/>
                            </a:rPr>
                            <m:t>𝑎</m:t>
                          </m:r>
                        </m:sub>
                        <m:sup>
                          <m:r>
                            <a:rPr lang="en-GB" i="1">
                              <a:latin typeface="Cambria Math" charset="0"/>
                            </a:rPr>
                            <m:t>𝑏</m:t>
                          </m:r>
                        </m:sup>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𝑑𝑥</m:t>
                          </m:r>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6.jpg"/>
          <p:cNvPicPr>
            <a:picLocks noChangeAspect="1" noChangeArrowheads="1"/>
          </p:cNvPicPr>
          <p:nvPr/>
        </p:nvPicPr>
        <p:blipFill>
          <a:blip r:embed="rId3"/>
          <a:srcRect/>
          <a:stretch>
            <a:fillRect/>
          </a:stretch>
        </p:blipFill>
        <p:spPr bwMode="auto">
          <a:xfrm>
            <a:off x="3131294" y="980691"/>
            <a:ext cx="3165747" cy="2526282"/>
          </a:xfrm>
          <a:prstGeom prst="rect">
            <a:avLst/>
          </a:prstGeom>
          <a:noFill/>
        </p:spPr>
      </p:pic>
    </p:spTree>
    <p:extLst>
      <p:ext uri="{BB962C8B-B14F-4D97-AF65-F5344CB8AC3E}">
        <p14:creationId xmlns:p14="http://schemas.microsoft.com/office/powerpoint/2010/main" val="128757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t>Vectors</a:t>
            </a:r>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marL="45720" indent="0">
              <a:buNone/>
            </a:pPr>
            <a:endParaRPr lang="en-US" b="1" dirty="0"/>
          </a:p>
          <a:p>
            <a:pPr>
              <a:buClr>
                <a:schemeClr val="tx1"/>
              </a:buClr>
              <a:buFont typeface="Arial" charset="0"/>
              <a:buChar char="•"/>
            </a:pPr>
            <a:r>
              <a:rPr lang="en-US" b="1" i="1" dirty="0"/>
              <a:t>Vectors</a:t>
            </a:r>
            <a:r>
              <a:rPr lang="en-US" dirty="0"/>
              <a:t> are quantities that have a </a:t>
            </a:r>
            <a:r>
              <a:rPr lang="en-US" b="1" i="1" dirty="0"/>
              <a:t>magnitude</a:t>
            </a:r>
            <a:r>
              <a:rPr lang="en-US" dirty="0"/>
              <a:t> and a </a:t>
            </a:r>
            <a:r>
              <a:rPr lang="en-US" b="1" i="1" dirty="0"/>
              <a:t>direction.</a:t>
            </a:r>
          </a:p>
          <a:p>
            <a:pPr marL="45720" indent="0">
              <a:buClr>
                <a:schemeClr val="tx1"/>
              </a:buClr>
              <a:buNone/>
            </a:pPr>
            <a:r>
              <a:rPr lang="en-US" b="1" i="1" dirty="0"/>
              <a:t>   </a:t>
            </a:r>
            <a:r>
              <a:rPr lang="en-US" dirty="0"/>
              <a:t>Examples are force, velocity and acceleration.</a:t>
            </a:r>
          </a:p>
          <a:p>
            <a:pPr marL="45720" indent="0">
              <a:buClr>
                <a:schemeClr val="tx1"/>
              </a:buClr>
              <a:buNone/>
            </a:pPr>
            <a:endParaRPr lang="en-US" b="1" i="1" dirty="0"/>
          </a:p>
          <a:p>
            <a:pPr>
              <a:buClr>
                <a:schemeClr val="tx1"/>
              </a:buClr>
              <a:buFont typeface="Arial" charset="0"/>
              <a:buChar char="•"/>
            </a:pPr>
            <a:r>
              <a:rPr lang="en-US" b="1" i="1" dirty="0"/>
              <a:t>Scalars </a:t>
            </a:r>
            <a:r>
              <a:rPr lang="en-US" dirty="0"/>
              <a:t>are quantities that have a </a:t>
            </a:r>
            <a:r>
              <a:rPr lang="en-US" b="1" i="1" dirty="0"/>
              <a:t>magnitude</a:t>
            </a:r>
            <a:r>
              <a:rPr lang="en-US" dirty="0"/>
              <a:t> only.</a:t>
            </a:r>
          </a:p>
          <a:p>
            <a:pPr marL="45720" indent="0">
              <a:buClr>
                <a:schemeClr val="tx1"/>
              </a:buClr>
              <a:buNone/>
            </a:pPr>
            <a:r>
              <a:rPr lang="en-US" b="1" i="1" dirty="0"/>
              <a:t>   </a:t>
            </a:r>
            <a:r>
              <a:rPr lang="en-US" dirty="0"/>
              <a:t>Examples are mass, speed and height.</a:t>
            </a:r>
            <a:endParaRPr lang="en-US" b="1" i="1" dirty="0"/>
          </a:p>
        </p:txBody>
      </p:sp>
      <p:pic>
        <p:nvPicPr>
          <p:cNvPr id="4" name="Picture 2" descr="\\172.16.3.215\data4\Graphics\Powerpoint\WILEY WORK\GILAT\Final Files\ch02\gilat_3e_fig_02_2_7.jpg"/>
          <p:cNvPicPr>
            <a:picLocks noChangeAspect="1" noChangeArrowheads="1"/>
          </p:cNvPicPr>
          <p:nvPr/>
        </p:nvPicPr>
        <p:blipFill>
          <a:blip r:embed="rId2"/>
          <a:srcRect/>
          <a:stretch>
            <a:fillRect/>
          </a:stretch>
        </p:blipFill>
        <p:spPr bwMode="auto">
          <a:xfrm>
            <a:off x="3566056" y="948797"/>
            <a:ext cx="2414797" cy="3033308"/>
          </a:xfrm>
          <a:prstGeom prst="rect">
            <a:avLst/>
          </a:prstGeom>
          <a:noFill/>
        </p:spPr>
      </p:pic>
    </p:spTree>
    <p:extLst>
      <p:ext uri="{BB962C8B-B14F-4D97-AF65-F5344CB8AC3E}">
        <p14:creationId xmlns:p14="http://schemas.microsoft.com/office/powerpoint/2010/main" val="175817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dirty="0"/>
              </a:p>
              <a:p>
                <a:pPr marL="45720" indent="0">
                  <a:buNone/>
                </a:pPr>
                <a:endParaRPr lang="en-US" dirty="0"/>
              </a:p>
              <a:p>
                <a:pPr>
                  <a:buClr>
                    <a:schemeClr val="tx1"/>
                  </a:buClr>
                  <a:buFont typeface="Arial" charset="0"/>
                  <a:buChar char="•"/>
                </a:pPr>
                <a:r>
                  <a:rPr lang="en-US" dirty="0"/>
                  <a:t>To denote the vector ‘V’ we write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magnitude of the vector is denoted </a:t>
                </a:r>
                <a14:m>
                  <m:oMath xmlns:m="http://schemas.openxmlformats.org/officeDocument/2006/math">
                    <m:r>
                      <a:rPr lang="en-GB" b="0" i="1" smtClean="0">
                        <a:latin typeface="Cambria Math" charset="0"/>
                      </a:rPr>
                      <m:t>𝑉</m:t>
                    </m:r>
                  </m:oMath>
                </a14:m>
                <a:r>
                  <a:rPr lang="en-US" dirty="0"/>
                  <a:t> or </a:t>
                </a:r>
                <a14:m>
                  <m:oMath xmlns:m="http://schemas.openxmlformats.org/officeDocument/2006/math">
                    <m:d>
                      <m:dPr>
                        <m:begChr m:val="|"/>
                        <m:endChr m:val="|"/>
                        <m:ctrlPr>
                          <a:rPr lang="hr-HR" i="1" smtClean="0">
                            <a:latin typeface="Cambria Math" panose="02040503050406030204" pitchFamily="18" charset="0"/>
                          </a:rPr>
                        </m:ctrlPr>
                      </m:dPr>
                      <m:e>
                        <m:r>
                          <a:rPr lang="en-GB" b="0" i="1" smtClean="0">
                            <a:latin typeface="Cambria Math" charset="0"/>
                          </a:rPr>
                          <m:t>𝑉</m:t>
                        </m:r>
                      </m:e>
                    </m:d>
                  </m:oMath>
                </a14:m>
                <a:endParaRPr lang="en-US" dirty="0"/>
              </a:p>
              <a:p>
                <a:pPr>
                  <a:buClr>
                    <a:schemeClr val="tx1"/>
                  </a:buClr>
                  <a:buFont typeface="Arial" charset="0"/>
                  <a:buChar char="•"/>
                </a:pPr>
                <a:endParaRPr lang="en-US" dirty="0"/>
              </a:p>
              <a:p>
                <a:pPr>
                  <a:buClr>
                    <a:schemeClr val="tx1"/>
                  </a:buClr>
                  <a:buFont typeface="Arial" charset="0"/>
                  <a:buChar char="•"/>
                </a:pPr>
                <a:r>
                  <a:rPr lang="en-US" dirty="0"/>
                  <a:t>Once a coordinate system has been chosen, a vector may be represented graphically as a directed line segment (as in the diagram in the previous slide)</a:t>
                </a:r>
              </a:p>
              <a:p>
                <a:pPr>
                  <a:buClr>
                    <a:schemeClr val="tx1"/>
                  </a:buClr>
                  <a:buFont typeface="Arial" charset="0"/>
                  <a:buChar char="•"/>
                </a:pPr>
                <a:endParaRPr lang="en-US" dirty="0"/>
              </a:p>
              <a:p>
                <a:pPr>
                  <a:buClr>
                    <a:schemeClr val="tx1"/>
                  </a:buClr>
                  <a:buFont typeface="Arial" charset="0"/>
                  <a:buChar char="•"/>
                </a:pPr>
                <a:r>
                  <a:rPr lang="en-US" dirty="0"/>
                  <a:t>Projections of the vector onto each of the coordinate axes define the </a:t>
                </a:r>
                <a:r>
                  <a:rPr lang="en-US" b="1" i="1" dirty="0"/>
                  <a:t>components</a:t>
                </a:r>
                <a:r>
                  <a:rPr lang="en-US" dirty="0"/>
                  <a:t> of the vector.</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38621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𝑖</m:t>
                        </m:r>
                        <m:r>
                          <a:rPr lang="en-GB" b="0" i="1" smtClean="0">
                            <a:latin typeface="Cambria Math" charset="0"/>
                          </a:rPr>
                          <m:t>,</m:t>
                        </m:r>
                      </m:e>
                    </m:acc>
                    <m:acc>
                      <m:accPr>
                        <m:chr m:val="̂"/>
                        <m:ctrlPr>
                          <a:rPr lang="en-US" i="1" smtClean="0">
                            <a:latin typeface="Cambria Math" panose="02040503050406030204" pitchFamily="18" charset="0"/>
                          </a:rPr>
                        </m:ctrlPr>
                      </m:accPr>
                      <m:e>
                        <m:r>
                          <a:rPr lang="en-GB" b="0" i="1" smtClean="0">
                            <a:latin typeface="Cambria Math" charset="0"/>
                          </a:rPr>
                          <m:t>𝑗</m:t>
                        </m:r>
                      </m:e>
                    </m:acc>
                    <m:r>
                      <a:rPr lang="en-GB" b="0" i="0" smtClean="0">
                        <a:latin typeface="Cambria Math" charset="0"/>
                      </a:rPr>
                      <m:t>,</m:t>
                    </m:r>
                  </m:oMath>
                </a14:m>
                <a:r>
                  <a:rPr lang="en-US" dirty="0"/>
                  <a:t> and </a:t>
                </a:r>
                <a14:m>
                  <m:oMath xmlns:m="http://schemas.openxmlformats.org/officeDocument/2006/math">
                    <m:acc>
                      <m:accPr>
                        <m:chr m:val="̂"/>
                        <m:ctrlPr>
                          <a:rPr lang="en-US" i="1" dirty="0" smtClean="0">
                            <a:latin typeface="Cambria Math" panose="02040503050406030204" pitchFamily="18" charset="0"/>
                          </a:rPr>
                        </m:ctrlPr>
                      </m:accPr>
                      <m:e>
                        <m:r>
                          <a:rPr lang="en-GB" b="0" i="1" dirty="0" smtClean="0">
                            <a:latin typeface="Cambria Math" charset="0"/>
                          </a:rPr>
                          <m:t>𝑘</m:t>
                        </m:r>
                      </m:e>
                    </m:acc>
                  </m:oMath>
                </a14:m>
                <a:r>
                  <a:rPr lang="en-US" dirty="0"/>
                  <a:t> are the unit vectors in the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directions respectively</a:t>
                </a:r>
              </a:p>
              <a:p>
                <a:pPr>
                  <a:buClr>
                    <a:schemeClr val="tx1"/>
                  </a:buClr>
                  <a:buFont typeface="Arial" charset="0"/>
                  <a:buChar char="•"/>
                </a:pPr>
                <a:endParaRPr lang="en-US" dirty="0"/>
              </a:p>
              <a:p>
                <a:pPr>
                  <a:buClr>
                    <a:schemeClr val="tx1"/>
                  </a:buClr>
                  <a:buFont typeface="Arial" charset="0"/>
                  <a:buChar char="•"/>
                </a:pPr>
                <a:r>
                  <a:rPr lang="en-US" dirty="0"/>
                  <a:t>A unit vector is a vector with a magnitude of unity in a particular direction e.g.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𝑣</m:t>
                        </m:r>
                      </m:e>
                    </m:acc>
                    <m:r>
                      <a:rPr lang="en-GB" b="0" i="1" smtClean="0">
                        <a:latin typeface="Cambria Math" charset="0"/>
                      </a:rPr>
                      <m:t>=</m:t>
                    </m:r>
                    <m:f>
                      <m:fPr>
                        <m:ctrlPr>
                          <a:rPr lang="bg-BG" b="0" i="1" smtClean="0">
                            <a:latin typeface="Cambria Math" panose="02040503050406030204" pitchFamily="18" charset="0"/>
                          </a:rPr>
                        </m:ctrlPr>
                      </m:fPr>
                      <m:num>
                        <m:acc>
                          <m:accPr>
                            <m:chr m:val="⃗"/>
                            <m:ctrlPr>
                              <a:rPr lang="bg-BG" b="0" i="1" smtClean="0">
                                <a:latin typeface="Cambria Math" panose="02040503050406030204" pitchFamily="18" charset="0"/>
                              </a:rPr>
                            </m:ctrlPr>
                          </m:accPr>
                          <m:e>
                            <m:r>
                              <a:rPr lang="en-GB" b="0" i="1" smtClean="0">
                                <a:latin typeface="Cambria Math" charset="0"/>
                              </a:rPr>
                              <m:t>𝑉</m:t>
                            </m:r>
                          </m:e>
                        </m:acc>
                      </m:num>
                      <m:den>
                        <m:d>
                          <m:dPr>
                            <m:begChr m:val="|"/>
                            <m:endChr m:val="|"/>
                            <m:ctrlPr>
                              <a:rPr lang="hr-HR" b="0" i="1" smtClean="0">
                                <a:latin typeface="Cambria Math" panose="02040503050406030204" pitchFamily="18" charset="0"/>
                              </a:rPr>
                            </m:ctrlPr>
                          </m:dPr>
                          <m:e>
                            <m:r>
                              <a:rPr lang="en-GB" b="0" i="1" smtClean="0">
                                <a:latin typeface="Cambria Math" charset="0"/>
                              </a:rPr>
                              <m:t>𝑉</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800"/>
                </a:stretch>
              </a:blipFill>
            </p:spPr>
            <p:txBody>
              <a:bodyPr/>
              <a:lstStyle/>
              <a:p>
                <a:r>
                  <a:rPr lang="en-US">
                    <a:noFill/>
                  </a:rPr>
                  <a:t> </a:t>
                </a:r>
              </a:p>
            </p:txBody>
          </p:sp>
        </mc:Fallback>
      </mc:AlternateContent>
      <p:pic>
        <p:nvPicPr>
          <p:cNvPr id="6" name="Picture 2" descr="\\172.16.3.215\data4\Graphics\Powerpoint\WILEY WORK\GILAT\Final Files\ch02\gilat_3e_fig_02_2_8.jpg"/>
          <p:cNvPicPr>
            <a:picLocks noChangeAspect="1" noChangeArrowheads="1"/>
          </p:cNvPicPr>
          <p:nvPr/>
        </p:nvPicPr>
        <p:blipFill>
          <a:blip r:embed="rId4"/>
          <a:srcRect/>
          <a:stretch>
            <a:fillRect/>
          </a:stretch>
        </p:blipFill>
        <p:spPr bwMode="auto">
          <a:xfrm>
            <a:off x="2951058" y="1022456"/>
            <a:ext cx="3382010" cy="3044285"/>
          </a:xfrm>
          <a:prstGeom prst="rect">
            <a:avLst/>
          </a:prstGeom>
          <a:noFill/>
        </p:spPr>
      </p:pic>
    </p:spTree>
    <p:extLst>
      <p:ext uri="{BB962C8B-B14F-4D97-AF65-F5344CB8AC3E}">
        <p14:creationId xmlns:p14="http://schemas.microsoft.com/office/powerpoint/2010/main" val="1173059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Vectors:</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We may then write:</a:t>
                </a:r>
              </a:p>
              <a:p>
                <a:pPr marL="45720" indent="0">
                  <a:buClr>
                    <a:schemeClr val="tx1"/>
                  </a:buCl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acc>
                        <m:accPr>
                          <m:chr m:val="̂"/>
                          <m:ctrlPr>
                            <a:rPr lang="en-U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𝑍</m:t>
                          </m:r>
                        </m:sub>
                      </m:sSub>
                      <m:acc>
                        <m:accPr>
                          <m:chr m:val="̂"/>
                          <m:ctrlPr>
                            <a:rPr lang="en-US" b="0" i="1" smtClean="0">
                              <a:latin typeface="Cambria Math" panose="02040503050406030204" pitchFamily="18" charset="0"/>
                            </a:rPr>
                          </m:ctrlPr>
                        </m:accPr>
                        <m:e>
                          <m:r>
                            <a:rPr lang="en-GB" b="0" i="1" smtClean="0">
                              <a:latin typeface="Cambria Math" charset="0"/>
                            </a:rPr>
                            <m:t>𝑘</m:t>
                          </m:r>
                        </m:e>
                      </m:acc>
                    </m:oMath>
                  </m:oMathPara>
                </a14:m>
                <a:endParaRPr lang="en-US" dirty="0"/>
              </a:p>
              <a:p>
                <a:pPr marL="45720" indent="0">
                  <a:buClr>
                    <a:schemeClr val="tx1"/>
                  </a:buClr>
                  <a:buNone/>
                </a:pPr>
                <a:endParaRPr lang="en-US" dirty="0"/>
              </a:p>
              <a:p>
                <a:pPr marL="45720" indent="0">
                  <a:buClr>
                    <a:schemeClr val="tx1"/>
                  </a:buClr>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i="1" smtClean="0">
                            <a:latin typeface="Cambria Math" panose="02040503050406030204" pitchFamily="18" charset="0"/>
                          </a:rPr>
                        </m:ctrlPr>
                      </m:accPr>
                      <m:e>
                        <m:r>
                          <a:rPr lang="en-GB" b="0" i="1" smtClean="0">
                            <a:latin typeface="Cambria Math" charset="0"/>
                          </a:rPr>
                          <m:t>𝑖</m:t>
                        </m:r>
                      </m:e>
                    </m:acc>
                  </m:oMath>
                </a14:m>
                <a:r>
                  <a:rPr lang="en-US" dirty="0"/>
                  <a:t> is the x-component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(the projection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onto the x-axis) and so on.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09"/>
                </a:stretch>
              </a:blipFill>
            </p:spPr>
            <p:txBody>
              <a:bodyPr/>
              <a:lstStyle/>
              <a:p>
                <a:r>
                  <a:rPr lang="en-US">
                    <a:noFill/>
                  </a:rPr>
                  <a:t> </a:t>
                </a:r>
              </a:p>
            </p:txBody>
          </p:sp>
        </mc:Fallback>
      </mc:AlternateContent>
      <p:pic>
        <p:nvPicPr>
          <p:cNvPr id="4" name="Picture 2" descr="\\172.16.3.215\data4\Graphics\Powerpoint\WILEY WORK\GILAT\Final Files\ch02\gilat_3e_fig_02_2_7.jpg"/>
          <p:cNvPicPr>
            <a:picLocks noChangeAspect="1" noChangeArrowheads="1"/>
          </p:cNvPicPr>
          <p:nvPr/>
        </p:nvPicPr>
        <p:blipFill>
          <a:blip r:embed="rId3"/>
          <a:srcRect/>
          <a:stretch>
            <a:fillRect/>
          </a:stretch>
        </p:blipFill>
        <p:spPr bwMode="auto">
          <a:xfrm>
            <a:off x="3183467" y="892234"/>
            <a:ext cx="2643650" cy="3320778"/>
          </a:xfrm>
          <a:prstGeom prst="rect">
            <a:avLst/>
          </a:prstGeom>
          <a:noFill/>
        </p:spPr>
      </p:pic>
    </p:spTree>
    <p:extLst>
      <p:ext uri="{BB962C8B-B14F-4D97-AF65-F5344CB8AC3E}">
        <p14:creationId xmlns:p14="http://schemas.microsoft.com/office/powerpoint/2010/main" val="25682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172.16.3.215\data4\Graphics\Powerpoint\WILEY WORK\GILAT\Final Files\ch02\gilat_3e_eq_02_13.jpg"/>
          <p:cNvPicPr>
            <a:picLocks noChangeAspect="1" noChangeArrowheads="1"/>
          </p:cNvPicPr>
          <p:nvPr/>
        </p:nvPicPr>
        <p:blipFill>
          <a:blip r:embed="rId2"/>
          <a:stretch>
            <a:fillRect/>
          </a:stretch>
        </p:blipFill>
        <p:spPr bwMode="auto">
          <a:xfrm>
            <a:off x="673451" y="2390839"/>
            <a:ext cx="8081433" cy="1604741"/>
          </a:xfrm>
          <a:prstGeom prst="rect">
            <a:avLst/>
          </a:prstGeom>
          <a:noFill/>
        </p:spPr>
      </p:pic>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r>
              <a:rPr lang="en-US" dirty="0"/>
              <a:t>A vector may be written by listing the magnitudes of its components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magnitude of a vector in three-dimensional Cartesian space is its length given by:</a:t>
            </a:r>
          </a:p>
          <a:p>
            <a:pPr marL="45720" indent="0">
              <a:buClr>
                <a:schemeClr val="tx1"/>
              </a:buClr>
              <a:buNone/>
            </a:pPr>
            <a:endParaRPr lang="en-US" dirty="0"/>
          </a:p>
          <a:p>
            <a:pPr marL="45720" indent="0">
              <a:buClr>
                <a:schemeClr val="tx1"/>
              </a:buClr>
              <a:buNone/>
            </a:pPr>
            <a:r>
              <a:rPr lang="en-US" dirty="0"/>
              <a:t>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6" name="Picture 2" descr="\\172.16.3.215\data4\Graphics\Powerpoint\WILEY WORK\GILAT\Final Files\ch02\gilat_3e_eq_02_14.jpg"/>
          <p:cNvPicPr>
            <a:picLocks noChangeAspect="1" noChangeArrowheads="1"/>
          </p:cNvPicPr>
          <p:nvPr/>
        </p:nvPicPr>
        <p:blipFill>
          <a:blip r:embed="rId3"/>
          <a:stretch>
            <a:fillRect/>
          </a:stretch>
        </p:blipFill>
        <p:spPr bwMode="auto">
          <a:xfrm>
            <a:off x="673451" y="5499238"/>
            <a:ext cx="7747783" cy="630891"/>
          </a:xfrm>
          <a:prstGeom prst="rect">
            <a:avLst/>
          </a:prstGeom>
          <a:noFill/>
        </p:spPr>
      </p:pic>
    </p:spTree>
    <p:extLst>
      <p:ext uri="{BB962C8B-B14F-4D97-AF65-F5344CB8AC3E}">
        <p14:creationId xmlns:p14="http://schemas.microsoft.com/office/powerpoint/2010/main" val="875936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From the information in the previous slides we may then say that the unit vector in the direction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0" smtClean="0">
                        <a:latin typeface="Cambria Math" charset="0"/>
                      </a:rPr>
                      <m:t> </m:t>
                    </m:r>
                  </m:oMath>
                </a14:m>
                <a:r>
                  <a:rPr lang="en-US" dirty="0"/>
                  <a:t>is: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5.jpg"/>
          <p:cNvPicPr>
            <a:picLocks noChangeAspect="1" noChangeArrowheads="1"/>
          </p:cNvPicPr>
          <p:nvPr/>
        </p:nvPicPr>
        <p:blipFill>
          <a:blip r:embed="rId3"/>
          <a:stretch>
            <a:fillRect/>
          </a:stretch>
        </p:blipFill>
        <p:spPr bwMode="auto">
          <a:xfrm>
            <a:off x="1134461" y="3541799"/>
            <a:ext cx="7511627" cy="1014070"/>
          </a:xfrm>
          <a:prstGeom prst="rect">
            <a:avLst/>
          </a:prstGeom>
          <a:noFill/>
        </p:spPr>
      </p:pic>
    </p:spTree>
    <p:extLst>
      <p:ext uri="{BB962C8B-B14F-4D97-AF65-F5344CB8AC3E}">
        <p14:creationId xmlns:p14="http://schemas.microsoft.com/office/powerpoint/2010/main" val="180510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3200" b="1" dirty="0">
                <a:latin typeface="Arial"/>
                <a:cs typeface="Arial"/>
              </a:rPr>
              <a:t>Core Topics</a:t>
            </a:r>
          </a:p>
          <a:p>
            <a:pPr marL="45720" indent="0">
              <a:buNone/>
            </a:pPr>
            <a:br>
              <a:rPr lang="en-US" sz="2000" b="1" i="1" dirty="0">
                <a:latin typeface="Arial"/>
                <a:cs typeface="Arial"/>
              </a:rPr>
            </a:b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Concepts from Calculus (2.2)</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Vectors (2.3)</a:t>
            </a:r>
          </a:p>
          <a:p>
            <a:pPr marL="45720" indent="0">
              <a:buNone/>
            </a:pPr>
            <a:br>
              <a:rPr lang="en-US" sz="2000" dirty="0">
                <a:latin typeface="Arial"/>
                <a:cs typeface="Arial"/>
              </a:rPr>
            </a:br>
            <a:r>
              <a:rPr lang="en-US" sz="2000" dirty="0">
                <a:latin typeface="Arial"/>
                <a:cs typeface="Arial"/>
              </a:rPr>
              <a:t>	(iii) Matrices and Linear Algebra (2.4)</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Ordinary Differential Equations (ODEs) (2.5)</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Functions of two or more independent variables and 	     	     partial </a:t>
            </a:r>
            <a:r>
              <a:rPr lang="en-US" sz="2000" dirty="0" err="1">
                <a:latin typeface="Arial"/>
                <a:cs typeface="Arial"/>
              </a:rPr>
              <a:t>differentation</a:t>
            </a:r>
            <a:r>
              <a:rPr lang="en-US" sz="2000" dirty="0">
                <a:latin typeface="Arial"/>
                <a:cs typeface="Arial"/>
              </a:rPr>
              <a:t> (2.6)</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Taylor Series (2.7)</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(vii) Inner Product and </a:t>
            </a:r>
            <a:r>
              <a:rPr lang="en-US" sz="2000" dirty="0" err="1">
                <a:latin typeface="Arial"/>
                <a:cs typeface="Arial"/>
              </a:rPr>
              <a:t>Orthogonality</a:t>
            </a:r>
            <a:r>
              <a:rPr lang="en-US" sz="2000" dirty="0">
                <a:latin typeface="Arial"/>
                <a:cs typeface="Arial"/>
              </a:rPr>
              <a:t> (2.8)</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Vectors:</a:t>
                </a:r>
              </a:p>
              <a:p>
                <a:pPr marL="45720" indent="0">
                  <a:buClr>
                    <a:schemeClr val="tx1"/>
                  </a:buClr>
                  <a:buNone/>
                </a:pPr>
                <a:endParaRPr lang="en-US" dirty="0"/>
              </a:p>
              <a:p>
                <a:pPr marL="45720" indent="0">
                  <a:buClr>
                    <a:schemeClr val="tx1"/>
                  </a:buClr>
                  <a:buNone/>
                </a:pPr>
                <a:r>
                  <a:rPr lang="en-US" dirty="0"/>
                  <a:t>In Physics the dimensions of a vector are usually limited to three. However in Mathematics and Computer Science this is not the case. A vector is then a list or set of numbers written in a row or column:</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Where the respective representations of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above are as row and column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73"/>
                </a:stretch>
              </a:blipFill>
            </p:spPr>
            <p:txBody>
              <a:bodyPr/>
              <a:lstStyle/>
              <a:p>
                <a:r>
                  <a:rPr lang="en-US">
                    <a:noFill/>
                  </a:rPr>
                  <a:t> </a:t>
                </a:r>
              </a:p>
            </p:txBody>
          </p:sp>
        </mc:Fallback>
      </mc:AlternateContent>
      <p:pic>
        <p:nvPicPr>
          <p:cNvPr id="4" name="Picture 2" descr="\\172.16.3.215\data4\Graphics\Powerpoint\WILEY WORK\GILAT\Final Files\ch02\gilat_3e_eq_02_16.jpg"/>
          <p:cNvPicPr>
            <a:picLocks noChangeAspect="1" noChangeArrowheads="1"/>
          </p:cNvPicPr>
          <p:nvPr/>
        </p:nvPicPr>
        <p:blipFill>
          <a:blip r:embed="rId3"/>
          <a:stretch>
            <a:fillRect/>
          </a:stretch>
        </p:blipFill>
        <p:spPr bwMode="auto">
          <a:xfrm>
            <a:off x="657012" y="3242701"/>
            <a:ext cx="8107681" cy="1974799"/>
          </a:xfrm>
          <a:prstGeom prst="rect">
            <a:avLst/>
          </a:prstGeom>
          <a:noFill/>
        </p:spPr>
      </p:pic>
    </p:spTree>
    <p:extLst>
      <p:ext uri="{BB962C8B-B14F-4D97-AF65-F5344CB8AC3E}">
        <p14:creationId xmlns:p14="http://schemas.microsoft.com/office/powerpoint/2010/main" val="44348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Addition and Subtraction of Vectors: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eq_02_17.jpg"/>
          <p:cNvPicPr>
            <a:picLocks noChangeAspect="1" noChangeArrowheads="1"/>
          </p:cNvPicPr>
          <p:nvPr/>
        </p:nvPicPr>
        <p:blipFill>
          <a:blip r:embed="rId2"/>
          <a:stretch>
            <a:fillRect/>
          </a:stretch>
        </p:blipFill>
        <p:spPr bwMode="auto">
          <a:xfrm>
            <a:off x="631328" y="1971739"/>
            <a:ext cx="7646531" cy="426021"/>
          </a:xfrm>
          <a:prstGeom prst="rect">
            <a:avLst/>
          </a:prstGeom>
          <a:noFill/>
        </p:spPr>
      </p:pic>
      <p:pic>
        <p:nvPicPr>
          <p:cNvPr id="5" name="Picture 2" descr="\\172.16.3.215\data4\Graphics\Powerpoint\WILEY WORK\GILAT\Final Files\ch02\gilat_3e_eq_02_18.jpg"/>
          <p:cNvPicPr>
            <a:picLocks noChangeAspect="1" noChangeArrowheads="1"/>
          </p:cNvPicPr>
          <p:nvPr/>
        </p:nvPicPr>
        <p:blipFill>
          <a:blip r:embed="rId3"/>
          <a:stretch>
            <a:fillRect/>
          </a:stretch>
        </p:blipFill>
        <p:spPr bwMode="auto">
          <a:xfrm>
            <a:off x="643466" y="3133026"/>
            <a:ext cx="7634393" cy="419892"/>
          </a:xfrm>
          <a:prstGeom prst="rect">
            <a:avLst/>
          </a:prstGeom>
          <a:noFill/>
        </p:spPr>
      </p:pic>
    </p:spTree>
    <p:extLst>
      <p:ext uri="{BB962C8B-B14F-4D97-AF65-F5344CB8AC3E}">
        <p14:creationId xmlns:p14="http://schemas.microsoft.com/office/powerpoint/2010/main" val="1774922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8000"/>
                <a:shade val="90000"/>
                <a:satMod val="160000"/>
                <a:lumMod val="100000"/>
              </a:schemeClr>
            </a:gs>
            <a:gs pos="60000">
              <a:schemeClr val="bg2">
                <a:tint val="95000"/>
                <a:shade val="100000"/>
                <a:satMod val="130000"/>
                <a:lumMod val="130000"/>
              </a:schemeClr>
            </a:gs>
            <a:gs pos="100000">
              <a:schemeClr val="bg2">
                <a:tint val="97000"/>
                <a:shade val="100000"/>
                <a:hueMod val="100000"/>
                <a:satMod val="140000"/>
                <a:lumMod val="80000"/>
              </a:schemeClr>
            </a:gs>
          </a:gsLst>
          <a:path path="circle">
            <a:fillToRect l="20000" t="10000" r="20000" b="60000"/>
          </a:path>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by a Scalar:</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b="1" i="1" dirty="0"/>
                  <a:t>Transpose of a Vector:</a:t>
                </a:r>
                <a:br>
                  <a:rPr lang="en-US" b="1" i="1" dirty="0"/>
                </a:br>
                <a:endParaRPr lang="en-US" b="1" i="1" dirty="0"/>
              </a:p>
              <a:p>
                <a:pPr marL="45720" indent="0">
                  <a:buClr>
                    <a:schemeClr val="tx1"/>
                  </a:buClr>
                  <a:buNone/>
                </a:pPr>
                <a:r>
                  <a:rPr lang="en-US" dirty="0"/>
                  <a:t>If </a:t>
                </a:r>
                <a:r>
                  <a:rPr lang="en-US" b="1" i="1" dirty="0"/>
                  <a:t>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d>
                      <m:dPr>
                        <m:begChr m:val="["/>
                        <m:endChr m:val="]"/>
                        <m:ctrlPr>
                          <a:rPr lang="pt-BR"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1</m:t>
                            </m:r>
                          </m:sub>
                        </m:sSub>
                        <m:r>
                          <a:rPr lang="en-GB" i="1">
                            <a:latin typeface="Cambria Math" charset="0"/>
                          </a:rPr>
                          <m:t>,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2</m:t>
                            </m:r>
                          </m:sub>
                        </m:sSub>
                        <m:r>
                          <a:rPr lang="en-GB" i="1">
                            <a:latin typeface="Cambria Math" charset="0"/>
                          </a:rPr>
                          <m:t> … </m:t>
                        </m:r>
                        <m:sSub>
                          <m:sSubPr>
                            <m:ctrlPr>
                              <a:rPr lang="en-US" i="1">
                                <a:latin typeface="Cambria Math" panose="02040503050406030204" pitchFamily="18" charset="0"/>
                              </a:rPr>
                            </m:ctrlPr>
                          </m:sSubPr>
                          <m:e>
                            <m:r>
                              <a:rPr lang="en-GB" i="1">
                                <a:latin typeface="Cambria Math" charset="0"/>
                              </a:rPr>
                              <m:t>𝑉</m:t>
                            </m:r>
                          </m:e>
                          <m:sub>
                            <m:r>
                              <a:rPr lang="en-GB" i="1">
                                <a:latin typeface="Cambria Math" charset="0"/>
                              </a:rPr>
                              <m:t>𝑛</m:t>
                            </m:r>
                          </m:sub>
                        </m:sSub>
                      </m:e>
                    </m:d>
                  </m:oMath>
                </a14:m>
                <a:r>
                  <a:rPr lang="en-US" b="1" i="1" dirty="0"/>
                  <a:t> </a:t>
                </a:r>
                <a:r>
                  <a:rPr lang="en-US" dirty="0"/>
                  <a:t>then:</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19.jpg"/>
          <p:cNvPicPr>
            <a:picLocks noChangeAspect="1" noChangeArrowheads="1"/>
          </p:cNvPicPr>
          <p:nvPr/>
        </p:nvPicPr>
        <p:blipFill>
          <a:blip r:embed="rId3"/>
          <a:stretch>
            <a:fillRect/>
          </a:stretch>
        </p:blipFill>
        <p:spPr bwMode="auto">
          <a:xfrm>
            <a:off x="629920" y="1641708"/>
            <a:ext cx="7423573" cy="456019"/>
          </a:xfrm>
          <a:prstGeom prst="rect">
            <a:avLst/>
          </a:prstGeom>
          <a:noFill/>
        </p:spPr>
      </p:pic>
      <p:pic>
        <p:nvPicPr>
          <p:cNvPr id="6" name="Picture 2" descr="\\172.16.3.215\data4\Graphics\Powerpoint\WILEY WORK\GILAT\Final Files\ch02\gilat_3e_eq_02_20.jpg"/>
          <p:cNvPicPr>
            <a:picLocks noChangeAspect="1" noChangeArrowheads="1"/>
          </p:cNvPicPr>
          <p:nvPr/>
        </p:nvPicPr>
        <p:blipFill>
          <a:blip r:embed="rId4"/>
          <a:stretch>
            <a:fillRect/>
          </a:stretch>
        </p:blipFill>
        <p:spPr bwMode="auto">
          <a:xfrm>
            <a:off x="629920" y="4789348"/>
            <a:ext cx="6178127" cy="1725463"/>
          </a:xfrm>
          <a:prstGeom prst="rect">
            <a:avLst/>
          </a:prstGeom>
          <a:noFill/>
        </p:spPr>
      </p:pic>
    </p:spTree>
    <p:extLst>
      <p:ext uri="{BB962C8B-B14F-4D97-AF65-F5344CB8AC3E}">
        <p14:creationId xmlns:p14="http://schemas.microsoft.com/office/powerpoint/2010/main" val="102934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b="1" i="1" dirty="0"/>
          </a:p>
          <a:p>
            <a:pPr marL="45720" indent="0">
              <a:buClr>
                <a:schemeClr val="tx1"/>
              </a:buClr>
              <a:buNone/>
            </a:pPr>
            <a:r>
              <a:rPr lang="en-US" dirty="0"/>
              <a:t>The ‘Dot’ Product or Scalar Product: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or</a:t>
            </a:r>
          </a:p>
          <a:p>
            <a:pPr marL="45720" indent="0">
              <a:buClr>
                <a:schemeClr val="tx1"/>
              </a:buClr>
              <a:buNone/>
            </a:pPr>
            <a:endParaRPr lang="en-US" dirty="0"/>
          </a:p>
        </p:txBody>
      </p:sp>
      <p:pic>
        <p:nvPicPr>
          <p:cNvPr id="4" name="Picture 2" descr="\\172.16.3.215\data4\Graphics\Powerpoint\WILEY WORK\GILAT\Final Files\ch02\gilat_3e_eq_02_21.jpg"/>
          <p:cNvPicPr>
            <a:picLocks noChangeAspect="1" noChangeArrowheads="1"/>
          </p:cNvPicPr>
          <p:nvPr/>
        </p:nvPicPr>
        <p:blipFill>
          <a:blip r:embed="rId2"/>
          <a:stretch>
            <a:fillRect/>
          </a:stretch>
        </p:blipFill>
        <p:spPr bwMode="auto">
          <a:xfrm>
            <a:off x="690880" y="2256166"/>
            <a:ext cx="7614073" cy="641757"/>
          </a:xfrm>
          <a:prstGeom prst="rect">
            <a:avLst/>
          </a:prstGeom>
          <a:noFill/>
        </p:spPr>
      </p:pic>
      <p:pic>
        <p:nvPicPr>
          <p:cNvPr id="5" name="Picture 2" descr="\\172.16.3.215\data4\Graphics\Powerpoint\WILEY WORK\GILAT\Final Files\ch02\gilat_3e_eq_02_23.jpg"/>
          <p:cNvPicPr>
            <a:picLocks noChangeAspect="1" noChangeArrowheads="1"/>
          </p:cNvPicPr>
          <p:nvPr/>
        </p:nvPicPr>
        <p:blipFill>
          <a:blip r:embed="rId3"/>
          <a:stretch>
            <a:fillRect/>
          </a:stretch>
        </p:blipFill>
        <p:spPr bwMode="auto">
          <a:xfrm>
            <a:off x="690880" y="3711418"/>
            <a:ext cx="6969760" cy="522731"/>
          </a:xfrm>
          <a:prstGeom prst="rect">
            <a:avLst/>
          </a:prstGeom>
          <a:noFill/>
        </p:spPr>
      </p:pic>
    </p:spTree>
    <p:extLst>
      <p:ext uri="{BB962C8B-B14F-4D97-AF65-F5344CB8AC3E}">
        <p14:creationId xmlns:p14="http://schemas.microsoft.com/office/powerpoint/2010/main" val="1278275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Two Vectors:</a:t>
                </a:r>
              </a:p>
              <a:p>
                <a:pPr marL="45720" indent="0">
                  <a:buClr>
                    <a:schemeClr val="tx1"/>
                  </a:buClr>
                  <a:buNone/>
                </a:pPr>
                <a:endParaRPr lang="en-US" dirty="0"/>
              </a:p>
              <a:p>
                <a:pPr marL="45720" indent="0">
                  <a:buClr>
                    <a:schemeClr val="tx1"/>
                  </a:buClr>
                  <a:buNone/>
                </a:pPr>
                <a:r>
                  <a:rPr lang="en-US" dirty="0"/>
                  <a:t>The ‘Cross’ Product or Vector Product:</a:t>
                </a:r>
              </a:p>
              <a:p>
                <a:pPr marL="45720" indent="0">
                  <a:buClr>
                    <a:schemeClr val="tx1"/>
                  </a:buClr>
                  <a:buNone/>
                </a:pPr>
                <a:endParaRPr lang="en-US" dirty="0"/>
              </a:p>
              <a:p>
                <a:pPr marL="45720" indent="0">
                  <a:buClr>
                    <a:schemeClr val="tx1"/>
                  </a:buClr>
                  <a:buNone/>
                </a:pPr>
                <a14:m>
                  <m:oMathPara xmlns:m="http://schemas.openxmlformats.org/officeDocument/2006/math">
                    <m:oMathParaPr>
                      <m:jc m:val="left"/>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𝑊</m:t>
                          </m:r>
                        </m:e>
                      </m:acc>
                      <m:r>
                        <a:rPr lang="en-GB" b="0" i="1" smtClean="0">
                          <a:latin typeface="Cambria Math" charset="0"/>
                        </a:rPr>
                        <m:t>=</m:t>
                      </m:r>
                      <m:acc>
                        <m:accPr>
                          <m:chr m:val="⃗"/>
                          <m:ctrlPr>
                            <a:rPr lang="en-GB" i="1">
                              <a:latin typeface="Cambria Math" panose="02040503050406030204" pitchFamily="18" charset="0"/>
                            </a:rPr>
                          </m:ctrlPr>
                        </m:accPr>
                        <m:e>
                          <m:r>
                            <a:rPr lang="en-GB" i="1">
                              <a:latin typeface="Cambria Math" charset="0"/>
                            </a:rPr>
                            <m:t>𝑉</m:t>
                          </m:r>
                        </m:e>
                      </m:acc>
                      <m:r>
                        <a:rPr lang="en-US" i="1" smtClean="0">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r>
                        <a:rPr lang="en-GB" b="0" i="1" smtClean="0">
                          <a:latin typeface="Cambria Math" charset="0"/>
                          <a:ea typeface="Cambria Math" charset="0"/>
                          <a:cs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𝑉</m:t>
                          </m:r>
                        </m:e>
                      </m:acc>
                      <m:r>
                        <a:rPr lang="en-US" i="1" smtClean="0">
                          <a:latin typeface="Cambria Math" charset="0"/>
                          <a:ea typeface="Cambria Math" charset="0"/>
                          <a:cs typeface="Cambria Math" charset="0"/>
                        </a:rPr>
                        <m:t>⊗</m:t>
                      </m:r>
                      <m:acc>
                        <m:accPr>
                          <m:chr m:val="⃗"/>
                          <m:ctrlPr>
                            <a:rPr lang="en-US" i="1" smtClean="0">
                              <a:latin typeface="Cambria Math" panose="02040503050406030204" pitchFamily="18" charset="0"/>
                              <a:ea typeface="Cambria Math" charset="0"/>
                              <a:cs typeface="Cambria Math" charset="0"/>
                            </a:rPr>
                          </m:ctrlPr>
                        </m:accPr>
                        <m:e>
                          <m:r>
                            <a:rPr lang="en-GB" b="0" i="1" smtClean="0">
                              <a:latin typeface="Cambria Math" charset="0"/>
                              <a:ea typeface="Cambria Math" charset="0"/>
                              <a:cs typeface="Cambria Math" charset="0"/>
                            </a:rPr>
                            <m:t>𝑈</m:t>
                          </m:r>
                        </m:e>
                      </m:acc>
                    </m:oMath>
                  </m:oMathPara>
                </a14:m>
                <a:endParaRPr lang="en-GB" dirty="0"/>
              </a:p>
              <a:p>
                <a:pPr marL="45720" indent="0">
                  <a:buClr>
                    <a:schemeClr val="tx1"/>
                  </a:buClr>
                  <a:buNone/>
                </a:pPr>
                <a:endParaRPr lang="en-GB" dirty="0"/>
              </a:p>
              <a:p>
                <a:pPr marL="45720" indent="0">
                  <a:buClr>
                    <a:schemeClr val="tx1"/>
                  </a:buClr>
                  <a:buNone/>
                </a:pPr>
                <a:r>
                  <a:rPr lang="en-GB" b="0" dirty="0"/>
                  <a:t>    </a:t>
                </a:r>
                <a14:m>
                  <m:oMath xmlns:m="http://schemas.openxmlformats.org/officeDocument/2006/math">
                    <m:r>
                      <a:rPr lang="en-GB" b="0" i="1" smtClean="0">
                        <a:latin typeface="Cambria Math" charset="0"/>
                      </a:rPr>
                      <m:t>=</m:t>
                    </m:r>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𝑉</m:t>
                            </m:r>
                          </m:e>
                        </m:acc>
                      </m:e>
                    </m:d>
                    <m:d>
                      <m:dPr>
                        <m:begChr m:val="|"/>
                        <m:endChr m:val="|"/>
                        <m:ctrlPr>
                          <a:rPr lang="hr-HR" i="1">
                            <a:latin typeface="Cambria Math" panose="02040503050406030204" pitchFamily="18" charset="0"/>
                          </a:rPr>
                        </m:ctrlPr>
                      </m:dPr>
                      <m:e>
                        <m:acc>
                          <m:accPr>
                            <m:chr m:val="⃗"/>
                            <m:ctrlPr>
                              <a:rPr lang="hr-HR" i="1">
                                <a:latin typeface="Cambria Math" panose="02040503050406030204" pitchFamily="18" charset="0"/>
                              </a:rPr>
                            </m:ctrlPr>
                          </m:accPr>
                          <m:e>
                            <m:r>
                              <a:rPr lang="en-GB" i="1">
                                <a:latin typeface="Cambria Math" charset="0"/>
                              </a:rPr>
                              <m:t>𝑈</m:t>
                            </m:r>
                          </m:e>
                        </m:acc>
                      </m:e>
                    </m:d>
                    <m:func>
                      <m:funcPr>
                        <m:ctrlPr>
                          <a:rPr lang="en-US" i="1">
                            <a:latin typeface="Cambria Math" panose="02040503050406030204" pitchFamily="18" charset="0"/>
                          </a:rPr>
                        </m:ctrlPr>
                      </m:funcPr>
                      <m:fName>
                        <m:r>
                          <m:rPr>
                            <m:sty m:val="p"/>
                          </m:rPr>
                          <a:rPr lang="en-US">
                            <a:latin typeface="Cambria Math" charset="0"/>
                          </a:rPr>
                          <m:t>sin</m:t>
                        </m:r>
                      </m:fName>
                      <m:e>
                        <m:r>
                          <a:rPr lang="en-US" i="1">
                            <a:latin typeface="Cambria Math" charset="0"/>
                            <a:ea typeface="Cambria Math" charset="0"/>
                            <a:cs typeface="Cambria Math" charset="0"/>
                          </a:rPr>
                          <m:t>𝜃</m:t>
                        </m:r>
                      </m:e>
                    </m:func>
                    <m:acc>
                      <m:accPr>
                        <m:chr m:val="̂"/>
                        <m:ctrlPr>
                          <a:rPr lang="en-US" i="1">
                            <a:latin typeface="Cambria Math" panose="02040503050406030204" pitchFamily="18" charset="0"/>
                          </a:rPr>
                        </m:ctrlPr>
                      </m:accPr>
                      <m:e>
                        <m:r>
                          <a:rPr lang="en-GB" i="1">
                            <a:latin typeface="Cambria Math" charset="0"/>
                          </a:rPr>
                          <m:t>𝑤</m:t>
                        </m:r>
                      </m:e>
                    </m:acc>
                  </m:oMath>
                </a14:m>
                <a:endParaRPr lang="en-GB" i="1" dirty="0">
                  <a:latin typeface="Cambria Math" charset="0"/>
                </a:endParaRPr>
              </a:p>
              <a:p>
                <a:pPr marL="45720" indent="0">
                  <a:buClr>
                    <a:schemeClr val="tx1"/>
                  </a:buClr>
                  <a:buNone/>
                </a:pPr>
                <a:endParaRPr lang="en-GB" i="1" dirty="0">
                  <a:latin typeface="Cambria Math" charset="0"/>
                </a:endParaRPr>
              </a:p>
              <a:p>
                <a:pPr marL="45720" indent="0">
                  <a:buClr>
                    <a:schemeClr val="tx1"/>
                  </a:buClr>
                  <a:buNone/>
                </a:pPr>
                <a14:m>
                  <m:oMathPara xmlns:m="http://schemas.openxmlformats.org/officeDocument/2006/math">
                    <m:oMathParaPr>
                      <m:jc m:val="left"/>
                    </m:oMathParaPr>
                    <m:oMath xmlns:m="http://schemas.openxmlformats.org/officeDocument/2006/math">
                      <m:r>
                        <a:rPr lang="en-GB" b="0" i="1" smtClean="0">
                          <a:latin typeface="Cambria Math" charset="0"/>
                        </a:rPr>
                        <m:t>     =</m:t>
                      </m:r>
                      <m:d>
                        <m:dPr>
                          <m:begChr m:val="|"/>
                          <m:endChr m:val="|"/>
                          <m:ctrlPr>
                            <a:rPr lang="hr-H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acc>
                                  <m:accPr>
                                    <m:chr m:val="̂"/>
                                    <m:ctrlPr>
                                      <a:rPr lang="uk-UA" b="0" i="1" smtClean="0">
                                        <a:latin typeface="Cambria Math" panose="02040503050406030204" pitchFamily="18" charset="0"/>
                                      </a:rPr>
                                    </m:ctrlPr>
                                  </m:accPr>
                                  <m:e>
                                    <m:r>
                                      <a:rPr lang="en-GB" b="0" i="1" smtClean="0">
                                        <a:latin typeface="Cambria Math" charset="0"/>
                                      </a:rPr>
                                      <m:t>𝑖</m:t>
                                    </m:r>
                                  </m:e>
                                </m:acc>
                              </m:e>
                              <m:e>
                                <m:acc>
                                  <m:accPr>
                                    <m:chr m:val="̂"/>
                                    <m:ctrlPr>
                                      <a:rPr lang="uk-UA" b="0" i="1" smtClean="0">
                                        <a:latin typeface="Cambria Math" panose="02040503050406030204" pitchFamily="18" charset="0"/>
                                      </a:rPr>
                                    </m:ctrlPr>
                                  </m:accPr>
                                  <m:e>
                                    <m:r>
                                      <a:rPr lang="en-GB" b="0" i="1" smtClean="0">
                                        <a:latin typeface="Cambria Math" charset="0"/>
                                      </a:rPr>
                                      <m:t>𝑗</m:t>
                                    </m:r>
                                  </m:e>
                                </m:acc>
                              </m:e>
                              <m:e>
                                <m:acc>
                                  <m:accPr>
                                    <m:chr m:val="̂"/>
                                    <m:ctrlPr>
                                      <a:rPr lang="uk-UA" b="0" i="1" smtClean="0">
                                        <a:latin typeface="Cambria Math" panose="02040503050406030204" pitchFamily="18" charset="0"/>
                                      </a:rPr>
                                    </m:ctrlPr>
                                  </m:accPr>
                                  <m:e>
                                    <m:r>
                                      <a:rPr lang="en-GB" b="0" i="1" smtClean="0">
                                        <a:latin typeface="Cambria Math" charset="0"/>
                                      </a:rPr>
                                      <m:t>𝑘</m:t>
                                    </m:r>
                                  </m:e>
                                </m:acc>
                              </m:e>
                            </m:m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e>
                            </m:mr>
                          </m:m>
                        </m:e>
                      </m:d>
                      <m:acc>
                        <m:accPr>
                          <m:chr m:val="̂"/>
                          <m:ctrlPr>
                            <a:rPr lang="hr-HR"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begChr m:val="|"/>
                          <m:endChr m:val="|"/>
                          <m:ctrlPr>
                            <a:rPr lang="hr-HR" b="0" i="1" smtClean="0">
                              <a:latin typeface="Cambria Math" panose="02040503050406030204" pitchFamily="18" charset="0"/>
                            </a:rPr>
                          </m:ctrlPr>
                        </m:dPr>
                        <m:e>
                          <m:m>
                            <m:mPr>
                              <m:mcs>
                                <m:mc>
                                  <m:mcPr>
                                    <m:count m:val="2"/>
                                    <m:mcJc m:val="center"/>
                                  </m:mcPr>
                                </m:mc>
                              </m:mcs>
                              <m:ctrlPr>
                                <a:rPr lang="hr-HR"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e>
                            </m:mr>
                            <m:mr>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e>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mr>
                          </m:m>
                        </m:e>
                      </m:d>
                      <m:acc>
                        <m:accPr>
                          <m:chr m:val="̂"/>
                          <m:ctrlPr>
                            <a:rPr lang="hr-HR" b="0" i="1" smtClean="0">
                              <a:latin typeface="Cambria Math" panose="02040503050406030204" pitchFamily="18" charset="0"/>
                            </a:rPr>
                          </m:ctrlPr>
                        </m:accPr>
                        <m:e>
                          <m:r>
                            <a:rPr lang="en-GB" b="0" i="1" smtClean="0">
                              <a:latin typeface="Cambria Math" charset="0"/>
                            </a:rPr>
                            <m:t>𝑘</m:t>
                          </m:r>
                        </m:e>
                      </m:acc>
                    </m:oMath>
                  </m:oMathPara>
                </a14:m>
                <a:endParaRPr lang="en-GB" b="0" i="1" dirty="0">
                  <a:latin typeface="Cambria Math" charset="0"/>
                </a:endParaRPr>
              </a:p>
              <a:p>
                <a:pPr marL="45720" indent="0">
                  <a:buClr>
                    <a:schemeClr val="tx1"/>
                  </a:buClr>
                  <a:buNone/>
                </a:pPr>
                <a:endParaRPr lang="en-GB" b="0" i="1" dirty="0">
                  <a:latin typeface="Cambria Math" charset="0"/>
                </a:endParaRPr>
              </a:p>
              <a:p>
                <a:pPr marL="45720" indent="0">
                  <a:buClr>
                    <a:schemeClr val="tx1"/>
                  </a:buClr>
                  <a:buNone/>
                </a:pPr>
                <a:r>
                  <a:rPr lang="en-GB" b="0" dirty="0"/>
                  <a:t>    </a:t>
                </a:r>
                <a14:m>
                  <m:oMath xmlns:m="http://schemas.openxmlformats.org/officeDocument/2006/math">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e>
                    </m:d>
                    <m:acc>
                      <m:accPr>
                        <m:chr m:val="̂"/>
                        <m:ctrlPr>
                          <a:rPr lang="is-I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𝑧</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𝑗</m:t>
                        </m:r>
                      </m:e>
                    </m:acc>
                    <m:r>
                      <a:rPr lang="en-GB" b="0" i="1" smtClean="0">
                        <a:latin typeface="Cambria Math" charset="0"/>
                      </a:rPr>
                      <m:t>+</m:t>
                    </m:r>
                    <m:d>
                      <m:dPr>
                        <m:ctrlPr>
                          <a:rPr lang="is-I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𝑦</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𝑦</m:t>
                            </m:r>
                          </m:sub>
                        </m:sSub>
                        <m:sSub>
                          <m:sSubPr>
                            <m:ctrlPr>
                              <a:rPr lang="en-US" b="0" i="1" smtClean="0">
                                <a:latin typeface="Cambria Math" panose="02040503050406030204" pitchFamily="18" charset="0"/>
                              </a:rPr>
                            </m:ctrlPr>
                          </m:sSubPr>
                          <m:e>
                            <m:r>
                              <a:rPr lang="en-GB" b="0" i="1" smtClean="0">
                                <a:latin typeface="Cambria Math" charset="0"/>
                              </a:rPr>
                              <m:t>𝑈</m:t>
                            </m:r>
                          </m:e>
                          <m:sub>
                            <m:r>
                              <a:rPr lang="en-GB" b="0" i="1" smtClean="0">
                                <a:latin typeface="Cambria Math" charset="0"/>
                              </a:rPr>
                              <m:t>𝑥</m:t>
                            </m:r>
                          </m:sub>
                        </m:sSub>
                      </m:e>
                    </m:d>
                    <m:acc>
                      <m:accPr>
                        <m:chr m:val="̂"/>
                        <m:ctrlPr>
                          <a:rPr lang="is-IS" b="0" i="1" smtClean="0">
                            <a:latin typeface="Cambria Math" panose="02040503050406030204" pitchFamily="18" charset="0"/>
                          </a:rPr>
                        </m:ctrlPr>
                      </m:accPr>
                      <m:e>
                        <m:r>
                          <a:rPr lang="en-GB" b="0" i="1" smtClean="0">
                            <a:latin typeface="Cambria Math" charset="0"/>
                          </a:rPr>
                          <m:t>𝑘</m:t>
                        </m:r>
                      </m:e>
                    </m:acc>
                  </m:oMath>
                </a14:m>
                <a:endParaRPr lang="en-GB" b="0" dirty="0"/>
              </a:p>
              <a:p>
                <a:pPr marL="45720" indent="0">
                  <a:buClr>
                    <a:schemeClr val="tx1"/>
                  </a:buClr>
                  <a:buNone/>
                </a:pPr>
                <a:endParaRPr lang="en-GB" b="0"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9.jpg"/>
          <p:cNvPicPr>
            <a:picLocks noChangeAspect="1" noChangeArrowheads="1"/>
          </p:cNvPicPr>
          <p:nvPr/>
        </p:nvPicPr>
        <p:blipFill>
          <a:blip r:embed="rId3"/>
          <a:srcRect/>
          <a:stretch>
            <a:fillRect/>
          </a:stretch>
        </p:blipFill>
        <p:spPr bwMode="auto">
          <a:xfrm>
            <a:off x="5303521" y="1779186"/>
            <a:ext cx="3263693" cy="2251681"/>
          </a:xfrm>
          <a:prstGeom prst="rect">
            <a:avLst/>
          </a:prstGeom>
          <a:noFill/>
        </p:spPr>
      </p:pic>
    </p:spTree>
    <p:extLst>
      <p:ext uri="{BB962C8B-B14F-4D97-AF65-F5344CB8AC3E}">
        <p14:creationId xmlns:p14="http://schemas.microsoft.com/office/powerpoint/2010/main" val="900095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Linear Dependence and Independence of a Set of Vectors:</a:t>
                </a:r>
              </a:p>
              <a:p>
                <a:pPr marL="45720" indent="0">
                  <a:buClr>
                    <a:schemeClr val="tx1"/>
                  </a:buClr>
                  <a:buNone/>
                </a:pPr>
                <a:endParaRPr lang="en-US" b="1" i="1" dirty="0"/>
              </a:p>
              <a:p>
                <a:pPr marL="45720" indent="0">
                  <a:buClr>
                    <a:schemeClr val="tx1"/>
                  </a:buClr>
                  <a:buNone/>
                </a:pPr>
                <a:r>
                  <a:rPr lang="en-US" dirty="0"/>
                  <a:t>A set of vectors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1</m:t>
                            </m:r>
                          </m:sub>
                        </m:sSub>
                      </m:e>
                    </m:acc>
                    <m:r>
                      <a:rPr lang="en-GB" b="0" i="1" smtClean="0">
                        <a:latin typeface="Cambria Math"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2</m:t>
                            </m:r>
                          </m:sub>
                        </m:sSub>
                      </m:e>
                    </m:acc>
                    <m:r>
                      <a:rPr lang="en-GB" i="1">
                        <a:latin typeface="Cambria Math" charset="0"/>
                      </a:rPr>
                      <m:t>,</m:t>
                    </m:r>
                  </m:oMath>
                </a14:m>
                <a:r>
                  <a:rPr lang="en-US" dirty="0"/>
                  <a:t> </a:t>
                </a:r>
                <a:r>
                  <a:rPr lang="is-IS" dirty="0"/>
                  <a:t>… ,</a:t>
                </a:r>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𝑛</m:t>
                            </m:r>
                          </m:sub>
                        </m:sSub>
                      </m:e>
                    </m:acc>
                  </m:oMath>
                </a14:m>
                <a:r>
                  <a:rPr lang="en-US" dirty="0"/>
                  <a:t> is said to be linearly independent if </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is satisfied </a:t>
                </a:r>
                <a14:m>
                  <m:oMath xmlns:m="http://schemas.openxmlformats.org/officeDocument/2006/math">
                    <m:r>
                      <a:rPr lang="en-GB" b="0" i="1" smtClean="0">
                        <a:latin typeface="Cambria Math" charset="0"/>
                      </a:rPr>
                      <m:t>𝑖𝑓𝑓</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charset="0"/>
                            <a:ea typeface="Cambria Math" charset="0"/>
                            <a:cs typeface="Cambria Math" charset="0"/>
                          </a:rPr>
                          <m:t>𝛼</m:t>
                        </m:r>
                      </m:e>
                      <m:sub>
                        <m:r>
                          <a:rPr lang="en-GB" b="0" i="1" dirty="0" smtClean="0">
                            <a:latin typeface="Cambria Math" charset="0"/>
                          </a:rPr>
                          <m:t>1</m:t>
                        </m:r>
                      </m:sub>
                    </m:sSub>
                    <m:r>
                      <a:rPr lang="en-GB" b="0" i="1" dirty="0" smtClean="0">
                        <a:latin typeface="Cambria Math" charset="0"/>
                      </a:rPr>
                      <m:t>=</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2</m:t>
                        </m:r>
                      </m:sub>
                    </m:sSub>
                    <m:r>
                      <a:rPr lang="en-GB" b="0" i="1" dirty="0" smtClean="0">
                        <a:latin typeface="Cambria Math" charset="0"/>
                      </a:rPr>
                      <m:t>= …=</m:t>
                    </m:r>
                    <m:sSub>
                      <m:sSubPr>
                        <m:ctrlPr>
                          <a:rPr lang="en-US" i="1" dirty="0">
                            <a:latin typeface="Cambria Math" panose="02040503050406030204" pitchFamily="18" charset="0"/>
                          </a:rPr>
                        </m:ctrlPr>
                      </m:sSubPr>
                      <m:e>
                        <m:r>
                          <a:rPr lang="en-US" i="1" dirty="0">
                            <a:latin typeface="Cambria Math" charset="0"/>
                            <a:ea typeface="Cambria Math" charset="0"/>
                            <a:cs typeface="Cambria Math" charset="0"/>
                          </a:rPr>
                          <m:t>𝛼</m:t>
                        </m:r>
                      </m:e>
                      <m:sub>
                        <m:r>
                          <a:rPr lang="en-GB" b="0" i="1" dirty="0" smtClean="0">
                            <a:latin typeface="Cambria Math" charset="0"/>
                            <a:ea typeface="Cambria Math" charset="0"/>
                            <a:cs typeface="Cambria Math" charset="0"/>
                          </a:rPr>
                          <m:t>𝑛</m:t>
                        </m:r>
                      </m:sub>
                    </m:sSub>
                    <m:r>
                      <a:rPr lang="en-GB" b="0" i="1" dirty="0" smtClean="0">
                        <a:latin typeface="Cambria Math" charset="0"/>
                      </a:rPr>
                      <m:t>=0</m:t>
                    </m:r>
                  </m:oMath>
                </a14:m>
                <a:endParaRPr lang="en-US" dirty="0"/>
              </a:p>
              <a:p>
                <a:pPr marL="45720" indent="0">
                  <a:buClr>
                    <a:schemeClr val="tx1"/>
                  </a:buClr>
                  <a:buNone/>
                </a:pPr>
                <a:endParaRPr lang="en-US" dirty="0"/>
              </a:p>
              <a:p>
                <a:pPr marL="45720" indent="0">
                  <a:buClr>
                    <a:schemeClr val="tx1"/>
                  </a:buClr>
                  <a:buNone/>
                </a:pPr>
                <a:r>
                  <a:rPr lang="en-US" dirty="0"/>
                  <a:t>Otherwise the set of vectors is said to be linearly dependent.</a:t>
                </a:r>
              </a:p>
              <a:p>
                <a:pPr marL="45720" indent="0">
                  <a:buClr>
                    <a:schemeClr val="tx1"/>
                  </a:buClr>
                  <a:buNone/>
                </a:pPr>
                <a:r>
                  <a:rPr lang="en-US" dirty="0"/>
                  <a:t>Another way of looking at linear independence/dependence is that if the vectors in the set cannot be written as a linear combination of any of the other vectors in the set then the set of vectors is linearly independent. The converse also holds true. </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7" name="Picture 2" descr="\\172.16.3.215\data4\Graphics\Powerpoint\WILEY WORK\GILAT\Final Files\ch02\gilat_3e_eq_02_26.jpg"/>
          <p:cNvPicPr>
            <a:picLocks noChangeAspect="1" noChangeArrowheads="1"/>
          </p:cNvPicPr>
          <p:nvPr/>
        </p:nvPicPr>
        <p:blipFill>
          <a:blip r:embed="rId3"/>
          <a:stretch>
            <a:fillRect/>
          </a:stretch>
        </p:blipFill>
        <p:spPr bwMode="auto">
          <a:xfrm>
            <a:off x="677332" y="2399306"/>
            <a:ext cx="6354233" cy="422103"/>
          </a:xfrm>
          <a:prstGeom prst="rect">
            <a:avLst/>
          </a:prstGeom>
          <a:noFill/>
        </p:spPr>
      </p:pic>
    </p:spTree>
    <p:extLst>
      <p:ext uri="{BB962C8B-B14F-4D97-AF65-F5344CB8AC3E}">
        <p14:creationId xmlns:p14="http://schemas.microsoft.com/office/powerpoint/2010/main" val="124082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Triangle Inequality:</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p:txBody>
      </p:sp>
      <p:pic>
        <p:nvPicPr>
          <p:cNvPr id="4" name="Picture 2" descr="\\172.16.3.215\data4\Graphics\Powerpoint\WILEY WORK\GILAT\Final Files\ch02\gilat_3e_fig_02_2_10.jpg"/>
          <p:cNvPicPr>
            <a:picLocks noChangeAspect="1" noChangeArrowheads="1"/>
          </p:cNvPicPr>
          <p:nvPr/>
        </p:nvPicPr>
        <p:blipFill>
          <a:blip r:embed="rId2"/>
          <a:srcRect/>
          <a:stretch>
            <a:fillRect/>
          </a:stretch>
        </p:blipFill>
        <p:spPr bwMode="auto">
          <a:xfrm>
            <a:off x="2777067" y="1470343"/>
            <a:ext cx="3751686" cy="2944905"/>
          </a:xfrm>
          <a:prstGeom prst="rect">
            <a:avLst/>
          </a:prstGeom>
          <a:noFill/>
        </p:spPr>
      </p:pic>
      <p:pic>
        <p:nvPicPr>
          <p:cNvPr id="5" name="Picture 2" descr="\\172.16.3.215\data4\Graphics\Powerpoint\WILEY WORK\GILAT\Final Files\ch02\gilat_3e_eq_02_27.jpg"/>
          <p:cNvPicPr>
            <a:picLocks noChangeAspect="1" noChangeArrowheads="1"/>
          </p:cNvPicPr>
          <p:nvPr/>
        </p:nvPicPr>
        <p:blipFill>
          <a:blip r:embed="rId3"/>
          <a:stretch>
            <a:fillRect/>
          </a:stretch>
        </p:blipFill>
        <p:spPr bwMode="auto">
          <a:xfrm>
            <a:off x="663786" y="5164686"/>
            <a:ext cx="6841913" cy="664642"/>
          </a:xfrm>
          <a:prstGeom prst="rect">
            <a:avLst/>
          </a:prstGeom>
          <a:noFill/>
        </p:spPr>
      </p:pic>
    </p:spTree>
    <p:extLst>
      <p:ext uri="{BB962C8B-B14F-4D97-AF65-F5344CB8AC3E}">
        <p14:creationId xmlns:p14="http://schemas.microsoft.com/office/powerpoint/2010/main" val="287029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10000"/>
              </a:bodyPr>
              <a:lstStyle/>
              <a:p>
                <a:pPr marL="45720" indent="0">
                  <a:buClr>
                    <a:schemeClr val="tx1"/>
                  </a:buClr>
                  <a:buNone/>
                </a:pPr>
                <a:endParaRPr lang="en-US" dirty="0"/>
              </a:p>
              <a:p>
                <a:pPr marL="45720" indent="0" algn="ctr">
                  <a:buClr>
                    <a:schemeClr val="tx1"/>
                  </a:buClr>
                  <a:buNone/>
                </a:pPr>
                <a:r>
                  <a:rPr lang="en-US" sz="3200" b="1" dirty="0"/>
                  <a:t>Matrices and Linear Algebra</a:t>
                </a:r>
              </a:p>
              <a:p>
                <a:pPr marL="45720" indent="0">
                  <a:buClr>
                    <a:schemeClr val="tx1"/>
                  </a:buClr>
                  <a:buNone/>
                </a:pPr>
                <a:endParaRPr lang="en-US" dirty="0"/>
              </a:p>
              <a:p>
                <a:pPr marL="45720" indent="0">
                  <a:buClr>
                    <a:schemeClr val="tx1"/>
                  </a:buClr>
                  <a:buNone/>
                </a:pPr>
                <a:r>
                  <a:rPr lang="en-US" dirty="0"/>
                  <a:t>A matrix is a rectangular array of numbers. The size of a matrix refers to the number of rows and columns it contains. A matrix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or </a:t>
                </a:r>
                <a14:m>
                  <m:oMath xmlns:m="http://schemas.openxmlformats.org/officeDocument/2006/math">
                    <m:r>
                      <a:rPr lang="en-GB" b="0" i="1" smtClean="0">
                        <a:latin typeface="Cambria Math" charset="0"/>
                      </a:rPr>
                      <m:t>𝐴</m:t>
                    </m:r>
                  </m:oMath>
                </a14:m>
                <a:r>
                  <a:rPr lang="en-US" dirty="0"/>
                  <a:t>. The latter notation is used only where it is clear from the context that we are talking about a matrix.</a:t>
                </a:r>
                <a:br>
                  <a:rPr lang="en-US" dirty="0"/>
                </a:br>
                <a:endParaRPr lang="en-US" dirty="0"/>
              </a:p>
              <a:p>
                <a:pPr marL="45720" indent="0">
                  <a:buClr>
                    <a:schemeClr val="tx1"/>
                  </a:buClr>
                  <a:buNone/>
                </a:pPr>
                <a:r>
                  <a:rPr lang="en-US" dirty="0"/>
                  <a:t>An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r>
                      <a:rPr lang="en-GB" b="0" i="1" smtClean="0">
                        <a:latin typeface="Cambria Math" charset="0"/>
                        <a:ea typeface="Cambria Math" charset="0"/>
                        <a:cs typeface="Cambria Math" charset="0"/>
                      </a:rPr>
                      <m:t> </m:t>
                    </m:r>
                  </m:oMath>
                </a14:m>
                <a:r>
                  <a:rPr lang="en-US" dirty="0"/>
                  <a:t>matrix has </a:t>
                </a:r>
                <a14:m>
                  <m:oMath xmlns:m="http://schemas.openxmlformats.org/officeDocument/2006/math">
                    <m:r>
                      <a:rPr lang="en-GB" b="0" i="1" smtClean="0">
                        <a:latin typeface="Cambria Math" charset="0"/>
                      </a:rPr>
                      <m:t>𝑚</m:t>
                    </m:r>
                  </m:oMath>
                </a14:m>
                <a:r>
                  <a:rPr lang="en-US" dirty="0"/>
                  <a:t> rows and </a:t>
                </a:r>
                <a14:m>
                  <m:oMath xmlns:m="http://schemas.openxmlformats.org/officeDocument/2006/math">
                    <m:r>
                      <a:rPr lang="en-GB" b="0" i="1" smtClean="0">
                        <a:latin typeface="Cambria Math" charset="0"/>
                      </a:rPr>
                      <m:t>𝑛</m:t>
                    </m:r>
                  </m:oMath>
                </a14:m>
                <a:r>
                  <a:rPr lang="en-US" dirty="0"/>
                  <a:t> columns.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 element of the matrix is referred to as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oMath>
                </a14:m>
                <a:r>
                  <a:rPr lang="en-US" dirty="0"/>
                  <a:t> where </a:t>
                </a:r>
                <a14:m>
                  <m:oMath xmlns:m="http://schemas.openxmlformats.org/officeDocument/2006/math">
                    <m:r>
                      <a:rPr lang="en-GB" b="0" i="1" smtClean="0">
                        <a:latin typeface="Cambria Math" charset="0"/>
                      </a:rPr>
                      <m:t>𝑖</m:t>
                    </m:r>
                  </m:oMath>
                </a14:m>
                <a:r>
                  <a:rPr lang="en-US" dirty="0"/>
                  <a:t> and </a:t>
                </a:r>
                <a14:m>
                  <m:oMath xmlns:m="http://schemas.openxmlformats.org/officeDocument/2006/math">
                    <m:r>
                      <a:rPr lang="en-GB" b="0" i="1" smtClean="0">
                        <a:latin typeface="Cambria Math" charset="0"/>
                      </a:rPr>
                      <m:t>𝑗</m:t>
                    </m:r>
                  </m:oMath>
                </a14:m>
                <a:r>
                  <a:rPr lang="en-US" dirty="0"/>
                  <a:t> refer to the row and column respectively where the element is located.</a:t>
                </a:r>
                <a:br>
                  <a:rPr lang="en-US" dirty="0"/>
                </a:br>
                <a:r>
                  <a:rPr lang="en-US" dirty="0"/>
                  <a:t>A row vector is simply a matrix with a single row or a </a:t>
                </a:r>
                <a14:m>
                  <m:oMath xmlns:m="http://schemas.openxmlformats.org/officeDocument/2006/math">
                    <m:r>
                      <a:rPr lang="en-GB" b="0" i="1" smtClean="0">
                        <a:latin typeface="Cambria Math" charset="0"/>
                      </a:rPr>
                      <m:t>1</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matrix. A column vector is simply a matrix with a single column or an </a:t>
                </a:r>
                <a14:m>
                  <m:oMath xmlns:m="http://schemas.openxmlformats.org/officeDocument/2006/math">
                    <m:r>
                      <a:rPr lang="en-GB" b="0" i="1" smtClean="0">
                        <a:latin typeface="Cambria Math" charset="0"/>
                      </a:rPr>
                      <m:t>𝑛</m:t>
                    </m:r>
                    <m:r>
                      <a:rPr lang="en-GB" b="0" i="1" smtClean="0">
                        <a:latin typeface="Cambria Math" charset="0"/>
                        <a:ea typeface="Cambria Math" charset="0"/>
                        <a:cs typeface="Cambria Math" charset="0"/>
                      </a:rPr>
                      <m:t>×1</m:t>
                    </m:r>
                  </m:oMath>
                </a14:m>
                <a:r>
                  <a:rPr lang="en-US" dirty="0"/>
                  <a:t> matrix</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2\gilat_3e_eq_02_28.jpg"/>
          <p:cNvPicPr>
            <a:picLocks noChangeAspect="1" noChangeArrowheads="1"/>
          </p:cNvPicPr>
          <p:nvPr/>
        </p:nvPicPr>
        <p:blipFill>
          <a:blip r:embed="rId3"/>
          <a:stretch>
            <a:fillRect/>
          </a:stretch>
        </p:blipFill>
        <p:spPr bwMode="auto">
          <a:xfrm>
            <a:off x="637018" y="2806893"/>
            <a:ext cx="5385322" cy="1534816"/>
          </a:xfrm>
          <a:prstGeom prst="rect">
            <a:avLst/>
          </a:prstGeom>
          <a:noFill/>
        </p:spPr>
      </p:pic>
    </p:spTree>
    <p:extLst>
      <p:ext uri="{BB962C8B-B14F-4D97-AF65-F5344CB8AC3E}">
        <p14:creationId xmlns:p14="http://schemas.microsoft.com/office/powerpoint/2010/main" val="763343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dirty="0"/>
              </a:p>
              <a:p>
                <a:pPr marL="45720" indent="0">
                  <a:buClr>
                    <a:schemeClr val="tx1"/>
                  </a:buClr>
                  <a:buNone/>
                </a:pPr>
                <a:r>
                  <a:rPr lang="en-US" b="1" i="1" dirty="0"/>
                  <a:t>Multiplication by a Scalar:</a:t>
                </a:r>
              </a:p>
              <a:p>
                <a:pPr marL="45720" indent="0">
                  <a:buClr>
                    <a:schemeClr val="tx1"/>
                  </a:buClr>
                  <a:buNone/>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oMath>
                </a14:m>
                <a:r>
                  <a:rPr lang="en-US" dirty="0"/>
                  <a:t> is a matrix and </a:t>
                </a:r>
                <a14:m>
                  <m:oMath xmlns:m="http://schemas.openxmlformats.org/officeDocument/2006/math">
                    <m:r>
                      <a:rPr lang="en-US" i="1" smtClean="0">
                        <a:latin typeface="Cambria Math" charset="0"/>
                        <a:ea typeface="Cambria Math" charset="0"/>
                        <a:cs typeface="Cambria Math" charset="0"/>
                      </a:rPr>
                      <m:t>𝛼</m:t>
                    </m:r>
                  </m:oMath>
                </a14:m>
                <a:r>
                  <a:rPr lang="en-US" dirty="0"/>
                  <a:t> is a scalar then </a:t>
                </a:r>
                <a14:m>
                  <m:oMath xmlns:m="http://schemas.openxmlformats.org/officeDocument/2006/math">
                    <m:r>
                      <a:rPr lang="en-US" i="1" smtClean="0">
                        <a:latin typeface="Cambria Math" charset="0"/>
                        <a:ea typeface="Cambria Math" charset="0"/>
                        <a:cs typeface="Cambria Math" charset="0"/>
                      </a:rPr>
                      <m:t>𝛼</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pt-BR" b="0" i="1" smtClean="0">
                            <a:latin typeface="Cambria Math" charset="0"/>
                            <a:ea typeface="Cambria Math" charset="0"/>
                            <a:cs typeface="Cambria Math" charset="0"/>
                          </a:rPr>
                          <m:t>𝛼</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𝑎</m:t>
                            </m:r>
                          </m:e>
                          <m:sub>
                            <m:r>
                              <a:rPr lang="en-GB" b="0" i="1" smtClean="0">
                                <a:latin typeface="Cambria Math" charset="0"/>
                                <a:ea typeface="Cambria Math" charset="0"/>
                                <a:cs typeface="Cambria Math" charset="0"/>
                              </a:rPr>
                              <m:t>𝑖𝑗</m:t>
                            </m:r>
                          </m:sub>
                        </m:sSub>
                      </m:e>
                    </m:d>
                  </m:oMath>
                </a14:m>
                <a:r>
                  <a:rPr lang="en-US" dirty="0"/>
                  <a:t> is obtained by multiplying every element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by the number </a:t>
                </a:r>
                <a14:m>
                  <m:oMath xmlns:m="http://schemas.openxmlformats.org/officeDocument/2006/math">
                    <m:r>
                      <a:rPr lang="en-US" i="1" smtClean="0">
                        <a:latin typeface="Cambria Math" charset="0"/>
                        <a:ea typeface="Cambria Math" charset="0"/>
                        <a:cs typeface="Cambria Math" charset="0"/>
                      </a:rPr>
                      <m:t>𝛼</m:t>
                    </m:r>
                    <m:r>
                      <a:rPr lang="en-GB" b="0" i="1" smtClean="0">
                        <a:latin typeface="Cambria Math" charset="0"/>
                        <a:ea typeface="Cambria Math" charset="0"/>
                        <a:cs typeface="Cambria Math" charset="0"/>
                      </a:rPr>
                      <m:t>.</m:t>
                    </m:r>
                  </m:oMath>
                </a14:m>
                <a:endParaRPr lang="en-US" dirty="0"/>
              </a:p>
              <a:p>
                <a:pPr marL="45720" indent="0">
                  <a:buClr>
                    <a:schemeClr val="tx1"/>
                  </a:buClr>
                  <a:buNone/>
                </a:pPr>
                <a:endParaRPr lang="en-US" dirty="0"/>
              </a:p>
              <a:p>
                <a:pPr marL="45720" indent="0">
                  <a:buClr>
                    <a:schemeClr val="tx1"/>
                  </a:buClr>
                  <a:buNone/>
                </a:pPr>
                <a:r>
                  <a:rPr lang="en-US" b="1" i="1" dirty="0"/>
                  <a:t>Addition and Subtraction of Matrices:</a:t>
                </a:r>
              </a:p>
              <a:p>
                <a:pPr marL="45720" indent="0">
                  <a:buClr>
                    <a:schemeClr val="tx1"/>
                  </a:buClr>
                  <a:buNone/>
                </a:pPr>
                <a:r>
                  <a:rPr lang="en-US" dirty="0"/>
                  <a:t>Matrices can only be added or subtracted if they are both of the same size. This is done by adding or subtracting the corresponding entries of both matrices.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then the same size where:</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and</a:t>
                </a:r>
              </a:p>
              <a:p>
                <a:pPr marL="45720" indent="0">
                  <a:buClr>
                    <a:schemeClr val="tx1"/>
                  </a:buClr>
                  <a:buNone/>
                </a:pPr>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2\gilat_3e_eq_02_29.jpg"/>
          <p:cNvPicPr>
            <a:picLocks noChangeAspect="1" noChangeArrowheads="1"/>
          </p:cNvPicPr>
          <p:nvPr/>
        </p:nvPicPr>
        <p:blipFill>
          <a:blip r:embed="rId3"/>
          <a:stretch>
            <a:fillRect/>
          </a:stretch>
        </p:blipFill>
        <p:spPr bwMode="auto">
          <a:xfrm>
            <a:off x="635684" y="4261104"/>
            <a:ext cx="7119441" cy="442422"/>
          </a:xfrm>
          <a:prstGeom prst="rect">
            <a:avLst/>
          </a:prstGeom>
          <a:noFill/>
        </p:spPr>
      </p:pic>
      <p:pic>
        <p:nvPicPr>
          <p:cNvPr id="5" name="Picture 2" descr="\\172.16.3.215\data4\Graphics\Powerpoint\WILEY WORK\GILAT\Final Files\ch02\gilat_3e_eq_02_30.jpg"/>
          <p:cNvPicPr>
            <a:picLocks noChangeAspect="1" noChangeArrowheads="1"/>
          </p:cNvPicPr>
          <p:nvPr/>
        </p:nvPicPr>
        <p:blipFill>
          <a:blip r:embed="rId4"/>
          <a:stretch>
            <a:fillRect/>
          </a:stretch>
        </p:blipFill>
        <p:spPr bwMode="auto">
          <a:xfrm>
            <a:off x="635684" y="5769744"/>
            <a:ext cx="7162096" cy="439957"/>
          </a:xfrm>
          <a:prstGeom prst="rect">
            <a:avLst/>
          </a:prstGeom>
          <a:noFill/>
        </p:spPr>
      </p:pic>
    </p:spTree>
    <p:extLst>
      <p:ext uri="{BB962C8B-B14F-4D97-AF65-F5344CB8AC3E}">
        <p14:creationId xmlns:p14="http://schemas.microsoft.com/office/powerpoint/2010/main" val="37380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Transpose of a Matrix:</a:t>
            </a:r>
          </a:p>
          <a:p>
            <a:pPr marL="45720" indent="0">
              <a:buClr>
                <a:schemeClr val="tx1"/>
              </a:buClr>
              <a:buNone/>
            </a:pPr>
            <a:endParaRPr lang="en-US" b="1" i="1" dirty="0"/>
          </a:p>
          <a:p>
            <a:pPr marL="45720" indent="0">
              <a:buClr>
                <a:schemeClr val="tx1"/>
              </a:buClr>
              <a:buNone/>
            </a:pPr>
            <a:r>
              <a:rPr lang="en-US" dirty="0"/>
              <a:t>The transpose of a matrix is a matrix with the rows and columns interchanged. The first row becomes the first column of the transposed matrix and so on.</a:t>
            </a:r>
          </a:p>
        </p:txBody>
      </p:sp>
      <p:pic>
        <p:nvPicPr>
          <p:cNvPr id="4" name="Picture 3" descr="Z:\newmedia\Wiley\jira\bcs1095\Gilat3e\Work\Missing Images\gilat_3e_fig_02_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212" y="2847859"/>
            <a:ext cx="3811540" cy="2148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72.16.3.215\data4\Graphics\Powerpoint\WILEY WORK\GILAT\Final Files\ch02\gilat_3e_eq_02_31.jpg"/>
          <p:cNvPicPr>
            <a:picLocks noChangeAspect="1" noChangeArrowheads="1"/>
          </p:cNvPicPr>
          <p:nvPr/>
        </p:nvPicPr>
        <p:blipFill>
          <a:blip r:embed="rId3"/>
          <a:stretch>
            <a:fillRect/>
          </a:stretch>
        </p:blipFill>
        <p:spPr bwMode="auto">
          <a:xfrm>
            <a:off x="758611" y="5433366"/>
            <a:ext cx="7207853" cy="504550"/>
          </a:xfrm>
          <a:prstGeom prst="rect">
            <a:avLst/>
          </a:prstGeom>
          <a:noFill/>
        </p:spPr>
      </p:pic>
    </p:spTree>
    <p:extLst>
      <p:ext uri="{BB962C8B-B14F-4D97-AF65-F5344CB8AC3E}">
        <p14:creationId xmlns:p14="http://schemas.microsoft.com/office/powerpoint/2010/main" val="1428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56488" y="76583"/>
                <a:ext cx="8383423" cy="6671128"/>
              </a:xfrm>
            </p:spPr>
            <p:txBody>
              <a:bodyPr>
                <a:normAutofit fontScale="85000" lnSpcReduction="20000"/>
              </a:bodyPr>
              <a:lstStyle/>
              <a:p>
                <a:pPr marL="45720" indent="0" algn="ctr">
                  <a:buNone/>
                </a:pPr>
                <a:r>
                  <a:rPr lang="en-US" sz="3500" b="1" dirty="0">
                    <a:latin typeface="Arial"/>
                    <a:cs typeface="Arial"/>
                  </a:rPr>
                  <a:t>Concepts from Calculus </a:t>
                </a:r>
              </a:p>
              <a:p>
                <a:pPr marL="560070" indent="-514350">
                  <a:buAutoNum type="romanLcParenBoth"/>
                </a:pPr>
                <a:endParaRPr lang="en-US" sz="2400" b="1" i="1" dirty="0">
                  <a:latin typeface="Arial"/>
                  <a:ea typeface="Arial" charset="0"/>
                  <a:cs typeface="Arial"/>
                </a:endParaRPr>
              </a:p>
              <a:p>
                <a:pPr marL="45720" indent="0">
                  <a:buNone/>
                </a:pPr>
                <a:r>
                  <a:rPr lang="en-US" b="1" i="1" dirty="0">
                    <a:latin typeface="Arial" charset="0"/>
                    <a:ea typeface="Arial" charset="0"/>
                    <a:cs typeface="Arial" charset="0"/>
                  </a:rPr>
                  <a:t>Functions: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a:buClr>
                    <a:schemeClr val="tx1"/>
                  </a:buClr>
                  <a:buFont typeface="Arial" charset="0"/>
                  <a:buChar char="•"/>
                </a:pPr>
                <a:r>
                  <a:rPr lang="en-US" dirty="0">
                    <a:latin typeface="Arial" charset="0"/>
                    <a:ea typeface="Arial" charset="0"/>
                    <a:cs typeface="Arial" charset="0"/>
                  </a:rPr>
                  <a:t>Consider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𝑓</m:t>
                    </m:r>
                    <m:r>
                      <a:rPr lang="en-GB" b="0" i="1" smtClean="0">
                        <a:latin typeface="Cambria Math" charset="0"/>
                        <a:ea typeface="Arial" charset="0"/>
                        <a:cs typeface="Arial" charset="0"/>
                      </a:rPr>
                      <m:t>(</m:t>
                    </m:r>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oMath>
                </a14:m>
                <a:r>
                  <a:rPr lang="en-US" dirty="0">
                    <a:latin typeface="Arial" charset="0"/>
                    <a:ea typeface="Arial" charset="0"/>
                    <a:cs typeface="Arial" charset="0"/>
                  </a:rPr>
                  <a:t>.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is the dependent variable and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is the             independent variable.</a:t>
                </a:r>
                <a:br>
                  <a:rPr lang="en-US" dirty="0">
                    <a:latin typeface="Arial" charset="0"/>
                    <a:ea typeface="Arial" charset="0"/>
                    <a:cs typeface="Arial" charset="0"/>
                  </a:rPr>
                </a:br>
                <a:endParaRPr lang="en-US"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 function may have many independent variables. Consider </a:t>
                </a:r>
                <a14:m>
                  <m:oMath xmlns:m="http://schemas.openxmlformats.org/officeDocument/2006/math">
                    <m:r>
                      <a:rPr lang="en-GB" b="0" i="1" smtClean="0">
                        <a:latin typeface="Cambria Math" charset="0"/>
                        <a:ea typeface="Arial" charset="0"/>
                        <a:cs typeface="Arial" charset="0"/>
                      </a:rPr>
                      <m:t>𝑔</m:t>
                    </m:r>
                    <m:d>
                      <m:dPr>
                        <m:ctrlPr>
                          <a:rPr lang="is-IS" b="0"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𝑥</m:t>
                        </m:r>
                        <m:r>
                          <a:rPr lang="en-GB" b="0" i="1" smtClean="0">
                            <a:latin typeface="Cambria Math" charset="0"/>
                            <a:ea typeface="Arial" charset="0"/>
                            <a:cs typeface="Arial" charset="0"/>
                          </a:rPr>
                          <m:t>,</m:t>
                        </m:r>
                        <m:r>
                          <a:rPr lang="en-GB" b="0" i="1" smtClean="0">
                            <a:latin typeface="Cambria Math" charset="0"/>
                            <a:ea typeface="Arial" charset="0"/>
                            <a:cs typeface="Arial" charset="0"/>
                          </a:rPr>
                          <m:t>𝑦</m:t>
                        </m:r>
                        <m:r>
                          <a:rPr lang="en-GB" b="0" i="1" smtClean="0">
                            <a:latin typeface="Cambria Math" charset="0"/>
                            <a:ea typeface="Arial" charset="0"/>
                            <a:cs typeface="Arial" charset="0"/>
                          </a:rPr>
                          <m:t>,</m:t>
                        </m:r>
                        <m:r>
                          <a:rPr lang="en-GB" b="0" i="1" smtClean="0">
                            <a:latin typeface="Cambria Math" charset="0"/>
                            <a:ea typeface="Arial" charset="0"/>
                            <a:cs typeface="Arial" charset="0"/>
                          </a:rPr>
                          <m:t>𝑧</m:t>
                        </m:r>
                      </m:e>
                    </m:d>
                  </m:oMath>
                </a14:m>
                <a:r>
                  <a:rPr lang="en-GB" dirty="0">
                    <a:latin typeface="Arial" charset="0"/>
                    <a:ea typeface="Arial" charset="0"/>
                    <a:cs typeface="Arial" charset="0"/>
                  </a:rPr>
                  <a:t>.</a:t>
                </a:r>
                <a:br>
                  <a:rPr lang="en-GB"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The span of values that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a:t>
                </a:r>
                <a14:m>
                  <m:oMath xmlns:m="http://schemas.openxmlformats.org/officeDocument/2006/math">
                    <m:r>
                      <a:rPr lang="en-GB" b="0" i="1" smtClean="0">
                        <a:latin typeface="Cambria Math" charset="0"/>
                        <a:ea typeface="Arial" charset="0"/>
                        <a:cs typeface="Arial" charset="0"/>
                      </a:rPr>
                      <m:t>𝑦</m:t>
                    </m:r>
                    <m:r>
                      <a:rPr lang="en-GB" b="0" i="1" smtClean="0">
                        <a:latin typeface="Cambria Math" charset="0"/>
                        <a:ea typeface="Arial" charset="0"/>
                        <a:cs typeface="Arial" charset="0"/>
                      </a:rPr>
                      <m:t> </m:t>
                    </m:r>
                  </m:oMath>
                </a14:m>
                <a:r>
                  <a:rPr lang="en-US" dirty="0">
                    <a:latin typeface="Arial" charset="0"/>
                    <a:ea typeface="Arial" charset="0"/>
                    <a:cs typeface="Arial" charset="0"/>
                  </a:rPr>
                  <a:t>can have are known as the domain (of </a:t>
                </a:r>
                <a14:m>
                  <m:oMath xmlns:m="http://schemas.openxmlformats.org/officeDocument/2006/math">
                    <m:r>
                      <a:rPr lang="en-GB" b="0" i="1" smtClean="0">
                        <a:latin typeface="Cambria Math" charset="0"/>
                        <a:ea typeface="Arial" charset="0"/>
                        <a:cs typeface="Arial" charset="0"/>
                      </a:rPr>
                      <m:t>𝑥</m:t>
                    </m:r>
                  </m:oMath>
                </a14:m>
                <a:r>
                  <a:rPr lang="en-US" dirty="0">
                    <a:latin typeface="Arial" charset="0"/>
                    <a:ea typeface="Arial" charset="0"/>
                    <a:cs typeface="Arial" charset="0"/>
                  </a:rPr>
                  <a:t>) and range (of </a:t>
                </a:r>
                <a14:m>
                  <m:oMath xmlns:m="http://schemas.openxmlformats.org/officeDocument/2006/math">
                    <m:r>
                      <a:rPr lang="en-GB" b="0" i="1" smtClean="0">
                        <a:latin typeface="Cambria Math" charset="0"/>
                        <a:ea typeface="Arial" charset="0"/>
                        <a:cs typeface="Arial" charset="0"/>
                      </a:rPr>
                      <m:t>𝑦</m:t>
                    </m:r>
                  </m:oMath>
                </a14:m>
                <a:r>
                  <a:rPr lang="en-US" dirty="0">
                    <a:latin typeface="Arial" charset="0"/>
                    <a:ea typeface="Arial" charset="0"/>
                    <a:cs typeface="Arial" charset="0"/>
                  </a:rPr>
                  <a:t>) respectively.</a:t>
                </a:r>
                <a:br>
                  <a:rPr lang="en-US" dirty="0">
                    <a:latin typeface="Arial" charset="0"/>
                    <a:ea typeface="Arial" charset="0"/>
                    <a:cs typeface="Arial" charset="0"/>
                  </a:rPr>
                </a:br>
                <a:endParaRPr lang="en-GB" dirty="0">
                  <a:latin typeface="Arial" charset="0"/>
                  <a:ea typeface="Arial" charset="0"/>
                  <a:cs typeface="Arial" charset="0"/>
                </a:endParaRPr>
              </a:p>
              <a:p>
                <a:pPr>
                  <a:buClr>
                    <a:schemeClr val="tx1"/>
                  </a:buClr>
                  <a:buFont typeface="Arial" charset="0"/>
                  <a:buChar char="•"/>
                </a:pPr>
                <a:r>
                  <a:rPr lang="en-US" dirty="0">
                    <a:latin typeface="Arial" charset="0"/>
                    <a:ea typeface="Arial" charset="0"/>
                    <a:cs typeface="Arial" charset="0"/>
                  </a:rPr>
                  <a:t>Also called intervals: the open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r>
                      <a:rPr lang="en-GB" b="0" i="1" smtClean="0">
                        <a:latin typeface="Cambria Math" charset="0"/>
                        <a:ea typeface="Arial" charset="0"/>
                        <a:cs typeface="Arial" charset="0"/>
                      </a:rPr>
                      <m:t> </m:t>
                    </m:r>
                  </m:oMath>
                </a14:m>
                <a:r>
                  <a:rPr lang="en-US" dirty="0">
                    <a:latin typeface="Arial" charset="0"/>
                    <a:ea typeface="Arial" charset="0"/>
                    <a:cs typeface="Arial" charset="0"/>
                  </a:rPr>
                  <a:t> (or sometimes </a:t>
                </a:r>
                <a14:m>
                  <m:oMath xmlns:m="http://schemas.openxmlformats.org/officeDocument/2006/math">
                    <m:r>
                      <a:rPr lang="en-GB" b="0" i="1" smtClean="0">
                        <a:latin typeface="Cambria Math" charset="0"/>
                        <a:ea typeface="Arial" charset="0"/>
                        <a:cs typeface="Arial" charset="0"/>
                      </a:rPr>
                      <m:t>(</m:t>
                    </m:r>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r>
                      <a:rPr lang="en-GB" b="0" i="1" smtClean="0">
                        <a:latin typeface="Cambria Math" charset="0"/>
                        <a:ea typeface="Arial" charset="0"/>
                        <a:cs typeface="Arial" charset="0"/>
                      </a:rPr>
                      <m:t>)</m:t>
                    </m:r>
                  </m:oMath>
                </a14:m>
                <a:r>
                  <a:rPr lang="en-US" dirty="0">
                    <a:latin typeface="Arial" charset="0"/>
                    <a:ea typeface="Arial" charset="0"/>
                    <a:cs typeface="Arial" charset="0"/>
                  </a:rPr>
                  <a:t>)  and the closed interval </a:t>
                </a:r>
                <a14:m>
                  <m:oMath xmlns:m="http://schemas.openxmlformats.org/officeDocument/2006/math">
                    <m:d>
                      <m:dPr>
                        <m:begChr m:val="["/>
                        <m:endChr m:val="]"/>
                        <m:ctrlPr>
                          <a:rPr lang="pt-BR" i="1" smtClean="0">
                            <a:latin typeface="Cambria Math" panose="02040503050406030204" pitchFamily="18" charset="0"/>
                            <a:ea typeface="Arial" charset="0"/>
                            <a:cs typeface="Arial" charset="0"/>
                          </a:rPr>
                        </m:ctrlPr>
                      </m:dPr>
                      <m:e>
                        <m:r>
                          <a:rPr lang="en-GB" b="0" i="1" smtClean="0">
                            <a:latin typeface="Cambria Math" charset="0"/>
                            <a:ea typeface="Arial" charset="0"/>
                            <a:cs typeface="Arial" charset="0"/>
                          </a:rPr>
                          <m:t>𝑎</m:t>
                        </m:r>
                        <m:r>
                          <a:rPr lang="en-GB" b="0" i="1" smtClean="0">
                            <a:latin typeface="Cambria Math" charset="0"/>
                            <a:ea typeface="Arial" charset="0"/>
                            <a:cs typeface="Arial" charset="0"/>
                          </a:rPr>
                          <m:t>,</m:t>
                        </m:r>
                        <m:r>
                          <a:rPr lang="en-GB" b="0" i="1" smtClean="0">
                            <a:latin typeface="Cambria Math" charset="0"/>
                            <a:ea typeface="Arial" charset="0"/>
                            <a:cs typeface="Arial" charset="0"/>
                          </a:rPr>
                          <m:t>𝑏</m:t>
                        </m:r>
                      </m:e>
                    </m:d>
                  </m:oMath>
                </a14:m>
                <a:r>
                  <a:rPr lang="en-US" dirty="0">
                    <a:latin typeface="Arial" charset="0"/>
                    <a:ea typeface="Arial" charset="0"/>
                    <a:cs typeface="Arial" charset="0"/>
                  </a:rPr>
                  <a:t>. </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56488" y="76583"/>
                <a:ext cx="8383423" cy="6671128"/>
              </a:xfrm>
              <a:blipFill rotWithShape="0">
                <a:blip r:embed="rId3"/>
                <a:stretch>
                  <a:fillRect l="-436" t="-2559"/>
                </a:stretch>
              </a:blipFill>
            </p:spPr>
            <p:txBody>
              <a:bodyPr/>
              <a:lstStyle/>
              <a:p>
                <a:r>
                  <a:rPr lang="en-US">
                    <a:noFill/>
                  </a:rPr>
                  <a:t> </a:t>
                </a:r>
              </a:p>
            </p:txBody>
          </p:sp>
        </mc:Fallback>
      </mc:AlternateContent>
      <p:pic>
        <p:nvPicPr>
          <p:cNvPr id="4" name="Picture 3" descr="\\172.16.3.215\data4\Graphics\Powerpoint\WILEY WORK\GILAT\Final Files\ch02\gilat_3e_fig_02_2_1.jpg"/>
          <p:cNvPicPr>
            <a:picLocks noChangeAspect="1" noChangeArrowheads="1"/>
          </p:cNvPicPr>
          <p:nvPr/>
        </p:nvPicPr>
        <p:blipFill>
          <a:blip r:embed="rId4"/>
          <a:srcRect/>
          <a:stretch>
            <a:fillRect/>
          </a:stretch>
        </p:blipFill>
        <p:spPr bwMode="auto">
          <a:xfrm>
            <a:off x="2404532" y="1314749"/>
            <a:ext cx="3663829" cy="2184940"/>
          </a:xfrm>
          <a:prstGeom prst="rect">
            <a:avLst/>
          </a:prstGeom>
          <a:noFill/>
        </p:spPr>
      </p:pic>
      <p:graphicFrame>
        <p:nvGraphicFramePr>
          <p:cNvPr id="8" name="Object 7"/>
          <p:cNvGraphicFramePr>
            <a:graphicFrameLocks noChangeAspect="1"/>
          </p:cNvGraphicFramePr>
          <p:nvPr>
            <p:extLst>
              <p:ext uri="{D42A27DB-BD31-4B8C-83A1-F6EECF244321}">
                <p14:modId xmlns:p14="http://schemas.microsoft.com/office/powerpoint/2010/main" val="3106816263"/>
              </p:ext>
            </p:extLst>
          </p:nvPr>
        </p:nvGraphicFramePr>
        <p:xfrm>
          <a:off x="4495800" y="3302000"/>
          <a:ext cx="152400" cy="254000"/>
        </p:xfrm>
        <a:graphic>
          <a:graphicData uri="http://schemas.openxmlformats.org/presentationml/2006/ole">
            <mc:AlternateContent xmlns:mc="http://schemas.openxmlformats.org/markup-compatibility/2006">
              <mc:Choice xmlns:v="urn:schemas-microsoft-com:vml" Requires="v">
                <p:oleObj spid="_x0000_s1214" name="Equation" r:id="rId5" imgW="152400" imgH="254000" progId="Equation.3">
                  <p:embed/>
                </p:oleObj>
              </mc:Choice>
              <mc:Fallback>
                <p:oleObj name="Equation" r:id="rId5" imgW="152400" imgH="254000" progId="Equation.3">
                  <p:embed/>
                  <p:pic>
                    <p:nvPicPr>
                      <p:cNvPr id="0" name=""/>
                      <p:cNvPicPr/>
                      <p:nvPr/>
                    </p:nvPicPr>
                    <p:blipFill>
                      <a:blip r:embed="rId6"/>
                      <a:stretch>
                        <a:fillRect/>
                      </a:stretch>
                    </p:blipFill>
                    <p:spPr>
                      <a:xfrm>
                        <a:off x="4495800" y="3302000"/>
                        <a:ext cx="152400" cy="254000"/>
                      </a:xfrm>
                      <a:prstGeom prst="rect">
                        <a:avLst/>
                      </a:prstGeom>
                    </p:spPr>
                  </p:pic>
                </p:oleObj>
              </mc:Fallback>
            </mc:AlternateContent>
          </a:graphicData>
        </a:graphic>
      </p:graphicFrame>
    </p:spTree>
    <p:extLst>
      <p:ext uri="{BB962C8B-B14F-4D97-AF65-F5344CB8AC3E}">
        <p14:creationId xmlns:p14="http://schemas.microsoft.com/office/powerpoint/2010/main" val="342689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r>
                  <a:rPr lang="en-US" dirty="0"/>
                  <a:t>The multiplication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oMath>
                </a14:m>
                <a:r>
                  <a:rPr lang="en-US" dirty="0"/>
                  <a:t> is defined only if the number of columns of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equals the number of rows of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The resulting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has the same number of rows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the same number of columns as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So 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𝑞</m:t>
                    </m:r>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is </a:t>
                </a:r>
                <a14:m>
                  <m:oMath xmlns:m="http://schemas.openxmlformats.org/officeDocument/2006/math">
                    <m:r>
                      <a:rPr lang="en-GB" b="0" i="1" smtClean="0">
                        <a:latin typeface="Cambria Math" charset="0"/>
                      </a:rPr>
                      <m:t>𝑞</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 then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𝑐</m:t>
                        </m:r>
                      </m:e>
                    </m:d>
                  </m:oMath>
                </a14:m>
                <a:r>
                  <a:rPr lang="en-US" dirty="0"/>
                  <a:t> is </a:t>
                </a:r>
                <a14:m>
                  <m:oMath xmlns:m="http://schemas.openxmlformats.org/officeDocument/2006/math">
                    <m:r>
                      <a:rPr lang="en-GB" b="0" i="1" smtClean="0">
                        <a:latin typeface="Cambria Math" charset="0"/>
                      </a:rPr>
                      <m:t>𝑚</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𝑛</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73"/>
                </a:stretch>
              </a:blipFill>
            </p:spPr>
            <p:txBody>
              <a:bodyPr/>
              <a:lstStyle/>
              <a:p>
                <a:r>
                  <a:rPr lang="en-US">
                    <a:noFill/>
                  </a:rPr>
                  <a:t> </a:t>
                </a:r>
              </a:p>
            </p:txBody>
          </p:sp>
        </mc:Fallback>
      </mc:AlternateContent>
      <p:pic>
        <p:nvPicPr>
          <p:cNvPr id="5" name="Picture 2" descr="\\172.16.3.215\data4\Graphics\Powerpoint\WILEY WORK\GILAT\Final Files\ch02\gilat_3e_fig_02_2_13.jpg"/>
          <p:cNvPicPr>
            <a:picLocks noChangeAspect="1" noChangeArrowheads="1"/>
          </p:cNvPicPr>
          <p:nvPr/>
        </p:nvPicPr>
        <p:blipFill>
          <a:blip r:embed="rId3"/>
          <a:srcRect/>
          <a:stretch>
            <a:fillRect/>
          </a:stretch>
        </p:blipFill>
        <p:spPr bwMode="auto">
          <a:xfrm>
            <a:off x="2791164" y="3202624"/>
            <a:ext cx="2559769" cy="1265124"/>
          </a:xfrm>
          <a:prstGeom prst="rect">
            <a:avLst/>
          </a:prstGeom>
          <a:noFill/>
        </p:spPr>
      </p:pic>
    </p:spTree>
    <p:extLst>
      <p:ext uri="{BB962C8B-B14F-4D97-AF65-F5344CB8AC3E}">
        <p14:creationId xmlns:p14="http://schemas.microsoft.com/office/powerpoint/2010/main" val="754125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Clr>
                <a:schemeClr val="tx1"/>
              </a:buClr>
              <a:buNone/>
            </a:pPr>
            <a:endParaRPr lang="en-US" b="1" i="1" dirty="0"/>
          </a:p>
          <a:p>
            <a:pPr marL="45720" indent="0">
              <a:buClr>
                <a:schemeClr val="tx1"/>
              </a:buClr>
              <a:buNone/>
            </a:pPr>
            <a:r>
              <a:rPr lang="en-US" b="1" i="1" dirty="0"/>
              <a:t>Multiplication of Matrices:</a:t>
            </a:r>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etc.</a:t>
            </a:r>
            <a:br>
              <a:rPr lang="en-US" b="1" i="1" dirty="0"/>
            </a:br>
            <a:br>
              <a:rPr lang="en-US" b="1" i="1" dirty="0"/>
            </a:br>
            <a:r>
              <a:rPr lang="en-US" dirty="0"/>
              <a:t>In general:</a:t>
            </a:r>
          </a:p>
          <a:p>
            <a:pPr marL="45720" indent="0">
              <a:buClr>
                <a:schemeClr val="tx1"/>
              </a:buClr>
              <a:buNone/>
            </a:pPr>
            <a:endParaRPr lang="en-US" dirty="0"/>
          </a:p>
          <a:p>
            <a:pPr marL="45720" indent="0">
              <a:buClr>
                <a:schemeClr val="tx1"/>
              </a:buClr>
              <a:buNone/>
            </a:pPr>
            <a:endParaRPr lang="en-US" b="1" i="1" dirty="0"/>
          </a:p>
        </p:txBody>
      </p:sp>
      <p:pic>
        <p:nvPicPr>
          <p:cNvPr id="4" name="Picture 2" descr="\\172.16.3.215\data4\Graphics\Powerpoint\WILEY WORK\GILAT\Final Files\ch02\gilat_3e_eq_02_32.jpg"/>
          <p:cNvPicPr>
            <a:picLocks noChangeAspect="1" noChangeArrowheads="1"/>
          </p:cNvPicPr>
          <p:nvPr/>
        </p:nvPicPr>
        <p:blipFill>
          <a:blip r:embed="rId2"/>
          <a:stretch>
            <a:fillRect/>
          </a:stretch>
        </p:blipFill>
        <p:spPr bwMode="auto">
          <a:xfrm>
            <a:off x="522457" y="1024733"/>
            <a:ext cx="6874023" cy="1720638"/>
          </a:xfrm>
          <a:prstGeom prst="rect">
            <a:avLst/>
          </a:prstGeom>
          <a:noFill/>
        </p:spPr>
      </p:pic>
      <p:pic>
        <p:nvPicPr>
          <p:cNvPr id="5" name="Picture 2" descr="\\172.16.3.215\data4\Graphics\Powerpoint\WILEY WORK\GILAT\Final Files\ch02\gilat_3e_eq_02_33.jpg"/>
          <p:cNvPicPr>
            <a:picLocks noChangeAspect="1" noChangeArrowheads="1"/>
          </p:cNvPicPr>
          <p:nvPr/>
        </p:nvPicPr>
        <p:blipFill>
          <a:blip r:embed="rId3"/>
          <a:stretch>
            <a:fillRect/>
          </a:stretch>
        </p:blipFill>
        <p:spPr bwMode="auto">
          <a:xfrm>
            <a:off x="522457" y="3046668"/>
            <a:ext cx="7309273" cy="323696"/>
          </a:xfrm>
          <a:prstGeom prst="rect">
            <a:avLst/>
          </a:prstGeom>
          <a:noFill/>
        </p:spPr>
      </p:pic>
      <p:pic>
        <p:nvPicPr>
          <p:cNvPr id="6" name="Picture 2" descr="\\172.16.3.215\data4\Graphics\Powerpoint\WILEY WORK\GILAT\Final Files\ch02\gilat_3e_eq_02_33.jpg"/>
          <p:cNvPicPr>
            <a:picLocks noChangeAspect="1" noChangeArrowheads="1"/>
          </p:cNvPicPr>
          <p:nvPr/>
        </p:nvPicPr>
        <p:blipFill>
          <a:blip r:embed="rId4"/>
          <a:stretch>
            <a:fillRect/>
          </a:stretch>
        </p:blipFill>
        <p:spPr bwMode="auto">
          <a:xfrm>
            <a:off x="498351" y="3634131"/>
            <a:ext cx="7411671" cy="354702"/>
          </a:xfrm>
          <a:prstGeom prst="rect">
            <a:avLst/>
          </a:prstGeom>
          <a:noFill/>
        </p:spPr>
      </p:pic>
      <p:pic>
        <p:nvPicPr>
          <p:cNvPr id="7" name="Picture 2" descr="\\172.16.3.215\data4\Graphics\Powerpoint\WILEY WORK\GILAT\Final Files\ch02\gilat_3e_eq_02_35.jpg"/>
          <p:cNvPicPr>
            <a:picLocks noChangeAspect="1" noChangeArrowheads="1"/>
          </p:cNvPicPr>
          <p:nvPr/>
        </p:nvPicPr>
        <p:blipFill>
          <a:blip r:embed="rId5"/>
          <a:stretch>
            <a:fillRect/>
          </a:stretch>
        </p:blipFill>
        <p:spPr bwMode="auto">
          <a:xfrm>
            <a:off x="522457" y="4250500"/>
            <a:ext cx="7363460" cy="326095"/>
          </a:xfrm>
          <a:prstGeom prst="rect">
            <a:avLst/>
          </a:prstGeom>
          <a:noFill/>
        </p:spPr>
      </p:pic>
      <p:pic>
        <p:nvPicPr>
          <p:cNvPr id="8" name="Picture 2" descr="\\172.16.3.215\data4\Graphics\Powerpoint\WILEY WORK\GILAT\Final Files\ch02\gilat_3e_eq_02_36.jpg"/>
          <p:cNvPicPr>
            <a:picLocks noChangeAspect="1" noChangeArrowheads="1"/>
          </p:cNvPicPr>
          <p:nvPr/>
        </p:nvPicPr>
        <p:blipFill>
          <a:blip r:embed="rId6"/>
          <a:stretch>
            <a:fillRect/>
          </a:stretch>
        </p:blipFill>
        <p:spPr bwMode="auto">
          <a:xfrm>
            <a:off x="630830" y="5975147"/>
            <a:ext cx="6543887" cy="771243"/>
          </a:xfrm>
          <a:prstGeom prst="rect">
            <a:avLst/>
          </a:prstGeom>
          <a:noFill/>
        </p:spPr>
      </p:pic>
    </p:spTree>
    <p:extLst>
      <p:ext uri="{BB962C8B-B14F-4D97-AF65-F5344CB8AC3E}">
        <p14:creationId xmlns:p14="http://schemas.microsoft.com/office/powerpoint/2010/main" val="156982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Square Matrix</a:t>
                </a:r>
              </a:p>
              <a:p>
                <a:pPr marL="45720" indent="0">
                  <a:buClr>
                    <a:schemeClr val="tx1"/>
                  </a:buClr>
                  <a:buNone/>
                </a:pPr>
                <a:br>
                  <a:rPr lang="en-US" dirty="0"/>
                </a:br>
                <a:r>
                  <a:rPr lang="en-US" dirty="0"/>
                  <a:t>A matrix that has the same number of columns as rows is called a square matrix. Entries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𝑖𝑖</m:t>
                        </m:r>
                      </m:sub>
                    </m:sSub>
                  </m:oMath>
                </a14:m>
                <a:r>
                  <a:rPr lang="en-US" dirty="0"/>
                  <a:t> are known as the diagonal elements and all others the off-diagonal elements.</a:t>
                </a:r>
              </a:p>
              <a:p>
                <a:pPr marL="45720" indent="0">
                  <a:buClr>
                    <a:schemeClr val="tx1"/>
                  </a:buClr>
                  <a:buNone/>
                </a:pPr>
                <a:r>
                  <a:rPr lang="en-US" dirty="0"/>
                  <a:t>The elements above the diagonal </a:t>
                </a:r>
                <a14:m>
                  <m:oMath xmlns:m="http://schemas.openxmlformats.org/officeDocument/2006/math">
                    <m:d>
                      <m:dPr>
                        <m:ctrlPr>
                          <a:rPr lang="is-IS" i="1" smtClean="0">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i="1">
                            <a:latin typeface="Cambria Math" charset="0"/>
                          </a:rPr>
                          <m:t>𝑗</m:t>
                        </m:r>
                        <m:r>
                          <a:rPr lang="en-GB" i="1">
                            <a:latin typeface="Cambria Math" charset="0"/>
                          </a:rPr>
                          <m:t>&gt;</m:t>
                        </m:r>
                        <m:r>
                          <a:rPr lang="en-GB" i="1">
                            <a:latin typeface="Cambria Math" charset="0"/>
                          </a:rPr>
                          <m:t>𝑖</m:t>
                        </m:r>
                        <m:r>
                          <m:rPr>
                            <m:nor/>
                          </m:rPr>
                          <a:rPr lang="en-US" dirty="0"/>
                          <m:t> </m:t>
                        </m:r>
                      </m:e>
                    </m:d>
                  </m:oMath>
                </a14:m>
                <a:r>
                  <a:rPr lang="en-US" dirty="0"/>
                  <a:t> are called the above-diagonal entries or super-diagonal entries. The entries below the diagonal </a:t>
                </a:r>
                <a14:m>
                  <m:oMath xmlns:m="http://schemas.openxmlformats.org/officeDocument/2006/math">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GB" i="1">
                                <a:latin typeface="Cambria Math" charset="0"/>
                              </a:rPr>
                              <m:t>𝑎</m:t>
                            </m:r>
                          </m:e>
                          <m:sub>
                            <m:r>
                              <a:rPr lang="en-GB" i="1">
                                <a:latin typeface="Cambria Math" charset="0"/>
                              </a:rPr>
                              <m:t>𝑖𝑗</m:t>
                            </m:r>
                          </m:sub>
                        </m:sSub>
                        <m:r>
                          <a:rPr lang="en-GB" i="1">
                            <a:latin typeface="Cambria Math" charset="0"/>
                          </a:rPr>
                          <m:t>;</m:t>
                        </m:r>
                        <m:r>
                          <a:rPr lang="en-GB" b="0" i="1" smtClean="0">
                            <a:latin typeface="Cambria Math" charset="0"/>
                          </a:rPr>
                          <m:t>𝑖</m:t>
                        </m:r>
                        <m:r>
                          <a:rPr lang="en-GB" b="0" i="1" smtClean="0">
                            <a:latin typeface="Cambria Math" charset="0"/>
                          </a:rPr>
                          <m:t>&gt;</m:t>
                        </m:r>
                        <m:r>
                          <a:rPr lang="en-GB" b="0" i="1" smtClean="0">
                            <a:latin typeface="Cambria Math" charset="0"/>
                          </a:rPr>
                          <m:t>𝑗</m:t>
                        </m:r>
                      </m:e>
                    </m:d>
                  </m:oMath>
                </a14:m>
                <a:r>
                  <a:rPr lang="en-US" dirty="0"/>
                  <a:t> are called the below-diagonal entries or sub-diagonal entries.</a:t>
                </a:r>
              </a:p>
              <a:p>
                <a:pPr marL="45720" indent="0">
                  <a:buClr>
                    <a:schemeClr val="tx1"/>
                  </a:buClr>
                  <a:buNone/>
                </a:pPr>
                <a:br>
                  <a:rPr lang="en-US" dirty="0"/>
                </a:b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𝐴</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4</m:t>
                                </m:r>
                              </m:e>
                              <m:e>
                                <m:r>
                                  <a:rPr lang="en-GB" b="0" i="1" smtClean="0">
                                    <a:latin typeface="Cambria Math" charset="0"/>
                                  </a:rPr>
                                  <m:t>5</m:t>
                                </m:r>
                              </m:e>
                              <m:e>
                                <m:r>
                                  <a:rPr lang="en-GB" b="0" i="1" smtClean="0">
                                    <a:latin typeface="Cambria Math" charset="0"/>
                                  </a:rPr>
                                  <m:t>−3</m:t>
                                </m:r>
                              </m:e>
                            </m:mr>
                            <m:mr>
                              <m:e>
                                <m:r>
                                  <a:rPr lang="en-GB" b="0" i="1" smtClean="0">
                                    <a:latin typeface="Cambria Math" charset="0"/>
                                  </a:rPr>
                                  <m:t>8</m:t>
                                </m:r>
                              </m:e>
                              <m:e>
                                <m:r>
                                  <a:rPr lang="en-GB" b="0" i="1" smtClean="0">
                                    <a:latin typeface="Cambria Math" charset="0"/>
                                  </a:rPr>
                                  <m:t>1</m:t>
                                </m:r>
                              </m:e>
                              <m:e>
                                <m:r>
                                  <a:rPr lang="en-GB" b="0" i="1" smtClean="0">
                                    <a:latin typeface="Cambria Math" charset="0"/>
                                  </a:rPr>
                                  <m:t>2</m:t>
                                </m:r>
                              </m:e>
                            </m:mr>
                            <m:mr>
                              <m:e>
                                <m:r>
                                  <a:rPr lang="en-GB" b="0" i="1" smtClean="0">
                                    <a:latin typeface="Cambria Math" charset="0"/>
                                  </a:rPr>
                                  <m:t>4</m:t>
                                </m:r>
                              </m:e>
                              <m:e>
                                <m:r>
                                  <a:rPr lang="en-GB" b="0" i="1" smtClean="0">
                                    <a:latin typeface="Cambria Math" charset="0"/>
                                  </a:rPr>
                                  <m:t>6</m:t>
                                </m:r>
                              </m:e>
                              <m:e>
                                <m:r>
                                  <a:rPr lang="en-GB" b="0" i="1" smtClean="0">
                                    <a:latin typeface="Cambria Math" charset="0"/>
                                  </a:rPr>
                                  <m:t>3</m:t>
                                </m:r>
                              </m:e>
                            </m:mr>
                          </m:m>
                        </m:e>
                      </m:d>
                    </m:oMath>
                  </m:oMathPara>
                </a14:m>
                <a:endParaRPr lang="en-US" dirty="0"/>
              </a:p>
              <a:p>
                <a:pPr marL="45720" indent="0">
                  <a:buClr>
                    <a:schemeClr val="tx1"/>
                  </a:buClr>
                  <a:buNone/>
                </a:pPr>
                <a:r>
                  <a:rPr lang="en-US" dirty="0"/>
                  <a:t>is a square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45"/>
                </a:stretch>
              </a:blipFill>
            </p:spPr>
            <p:txBody>
              <a:bodyPr/>
              <a:lstStyle/>
              <a:p>
                <a:r>
                  <a:rPr lang="en-US">
                    <a:noFill/>
                  </a:rPr>
                  <a:t> </a:t>
                </a:r>
              </a:p>
            </p:txBody>
          </p:sp>
        </mc:Fallback>
      </mc:AlternateContent>
    </p:spTree>
    <p:extLst>
      <p:ext uri="{BB962C8B-B14F-4D97-AF65-F5344CB8AC3E}">
        <p14:creationId xmlns:p14="http://schemas.microsoft.com/office/powerpoint/2010/main" val="874213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Diagonal Matrix</a:t>
                </a:r>
              </a:p>
              <a:p>
                <a:pPr marL="45720" indent="0">
                  <a:buClr>
                    <a:schemeClr val="tx1"/>
                  </a:buClr>
                  <a:buNone/>
                </a:pPr>
                <a:endParaRPr lang="en-US" dirty="0"/>
              </a:p>
              <a:p>
                <a:pPr marL="45720" indent="0">
                  <a:buClr>
                    <a:schemeClr val="tx1"/>
                  </a:buClr>
                  <a:buNone/>
                </a:pPr>
                <a:r>
                  <a:rPr lang="en-US" dirty="0"/>
                  <a:t>A square matrix with diagonal elements that are non-zero and off-diagonal elements that are all zero is called a diagonal matrix and is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𝐷</m:t>
                          </m:r>
                        </m:e>
                      </m:d>
                      <m:r>
                        <a:rPr lang="en-GB" b="0" i="1" smtClean="0">
                          <a:latin typeface="Cambria Math" charset="0"/>
                        </a:rPr>
                        <m:t>=</m:t>
                      </m:r>
                      <m:d>
                        <m:dPr>
                          <m:begChr m:val="["/>
                          <m:endChr m:val="]"/>
                          <m:ctrlPr>
                            <a:rPr lang="pt-BR" b="0" i="1" smtClean="0">
                              <a:latin typeface="Cambria Math" panose="02040503050406030204" pitchFamily="18" charset="0"/>
                            </a:rPr>
                          </m:ctrlPr>
                        </m:dPr>
                        <m:e>
                          <m:m>
                            <m:mPr>
                              <m:mcs>
                                <m:mc>
                                  <m:mcPr>
                                    <m:count m:val="3"/>
                                    <m:mcJc m:val="center"/>
                                  </m:mcPr>
                                </m:mc>
                              </m:mcs>
                              <m:ctrlPr>
                                <a:rPr lang="uk-UA" b="0" i="1" smtClean="0">
                                  <a:latin typeface="Cambria Math" panose="02040503050406030204" pitchFamily="18" charset="0"/>
                                </a:rPr>
                              </m:ctrlPr>
                            </m:mPr>
                            <m:mr>
                              <m:e>
                                <m:r>
                                  <m:rPr>
                                    <m:brk m:alnAt="7"/>
                                  </m:rPr>
                                  <a:rPr lang="en-GB" b="0" i="1" smtClean="0">
                                    <a:latin typeface="Cambria Math" charset="0"/>
                                  </a:rPr>
                                  <m:t>6</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−2</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diagonal matrix.</a:t>
                </a:r>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8243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Upper Triangular Matrix</a:t>
                </a:r>
              </a:p>
              <a:p>
                <a:pPr marL="45720" indent="0">
                  <a:buClr>
                    <a:schemeClr val="tx1"/>
                  </a:buClr>
                  <a:buNone/>
                </a:pPr>
                <a:endParaRPr lang="en-US" dirty="0"/>
              </a:p>
              <a:p>
                <a:pPr marL="45720" indent="0">
                  <a:buClr>
                    <a:schemeClr val="tx1"/>
                  </a:buClr>
                  <a:buNone/>
                </a:pPr>
                <a:r>
                  <a:rPr lang="en-US" dirty="0"/>
                  <a:t>A square matrix whose sub-diagonal entries are all zero is called an upper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𝑈</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−3</m:t>
                                </m:r>
                              </m:e>
                              <m:e>
                                <m:r>
                                  <a:rPr lang="en-GB" b="0" i="1" smtClean="0">
                                    <a:latin typeface="Cambria Math" charset="0"/>
                                  </a:rPr>
                                  <m:t>1</m:t>
                                </m:r>
                              </m:e>
                            </m:mr>
                            <m:mr>
                              <m:e>
                                <m:r>
                                  <a:rPr lang="en-GB" b="0" i="1" smtClean="0">
                                    <a:latin typeface="Cambria Math" charset="0"/>
                                  </a:rPr>
                                  <m:t>0</m:t>
                                </m:r>
                              </m:e>
                              <m:e>
                                <m:r>
                                  <a:rPr lang="en-GB" b="0" i="1" smtClean="0">
                                    <a:latin typeface="Cambria Math" charset="0"/>
                                  </a:rPr>
                                  <m:t>5</m:t>
                                </m:r>
                              </m:e>
                              <m:e>
                                <m:r>
                                  <a:rPr lang="en-GB" b="0" i="1" smtClean="0">
                                    <a:latin typeface="Cambria Math" charset="0"/>
                                  </a:rPr>
                                  <m:t>12</m:t>
                                </m:r>
                              </m:e>
                            </m:mr>
                            <m:mr>
                              <m:e>
                                <m:r>
                                  <a:rPr lang="en-GB" b="0" i="1" smtClean="0">
                                    <a:latin typeface="Cambria Math" charset="0"/>
                                  </a:rPr>
                                  <m:t>0</m:t>
                                </m:r>
                              </m:e>
                              <m:e>
                                <m:r>
                                  <a:rPr lang="en-GB" b="0" i="1" smtClean="0">
                                    <a:latin typeface="Cambria Math" charset="0"/>
                                  </a:rPr>
                                  <m:t>0</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upper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873"/>
                </a:stretch>
              </a:blipFill>
            </p:spPr>
            <p:txBody>
              <a:bodyPr/>
              <a:lstStyle/>
              <a:p>
                <a:r>
                  <a:rPr lang="en-US">
                    <a:noFill/>
                  </a:rPr>
                  <a:t> </a:t>
                </a:r>
              </a:p>
            </p:txBody>
          </p:sp>
        </mc:Fallback>
      </mc:AlternateContent>
    </p:spTree>
    <p:extLst>
      <p:ext uri="{BB962C8B-B14F-4D97-AF65-F5344CB8AC3E}">
        <p14:creationId xmlns:p14="http://schemas.microsoft.com/office/powerpoint/2010/main" val="1653434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Lower Triangular Matrix</a:t>
                </a:r>
              </a:p>
              <a:p>
                <a:pPr marL="45720" indent="0">
                  <a:buClr>
                    <a:schemeClr val="tx1"/>
                  </a:buClr>
                  <a:buNone/>
                </a:pPr>
                <a:endParaRPr lang="en-US" dirty="0"/>
              </a:p>
              <a:p>
                <a:pPr marL="45720" indent="0">
                  <a:buClr>
                    <a:schemeClr val="tx1"/>
                  </a:buClr>
                  <a:buNone/>
                </a:pPr>
                <a:r>
                  <a:rPr lang="en-US" dirty="0"/>
                  <a:t>A square matrix whose super-diagonal entries are all zero is called an lower triangular matrix denoted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𝐿</m:t>
                        </m:r>
                      </m:e>
                    </m:d>
                  </m:oMath>
                </a14:m>
                <a:r>
                  <a:rPr lang="en-US" dirty="0"/>
                  <a:t>.</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5</m:t>
                                </m:r>
                              </m:e>
                              <m:e>
                                <m:r>
                                  <a:rPr lang="en-GB" b="0" i="1" smtClean="0">
                                    <a:latin typeface="Cambria Math" charset="0"/>
                                  </a:rPr>
                                  <m:t>5</m:t>
                                </m:r>
                              </m:e>
                              <m:e>
                                <m:r>
                                  <a:rPr lang="en-GB" b="0" i="1" smtClean="0">
                                    <a:latin typeface="Cambria Math" charset="0"/>
                                  </a:rPr>
                                  <m:t>0</m:t>
                                </m:r>
                              </m:e>
                            </m:mr>
                            <m:mr>
                              <m:e>
                                <m:r>
                                  <a:rPr lang="en-GB" b="0" i="1" smtClean="0">
                                    <a:latin typeface="Cambria Math" charset="0"/>
                                  </a:rPr>
                                  <m:t>9</m:t>
                                </m:r>
                              </m:e>
                              <m:e>
                                <m:r>
                                  <a:rPr lang="en-GB" b="0" i="1" smtClean="0">
                                    <a:latin typeface="Cambria Math" charset="0"/>
                                  </a:rPr>
                                  <m:t>−7</m:t>
                                </m:r>
                              </m:e>
                              <m:e>
                                <m:r>
                                  <a:rPr lang="en-GB" b="0" i="1" smtClean="0">
                                    <a:latin typeface="Cambria Math" charset="0"/>
                                  </a:rPr>
                                  <m:t>−7</m:t>
                                </m:r>
                              </m:e>
                            </m:mr>
                          </m:m>
                        </m:e>
                      </m:d>
                    </m:oMath>
                  </m:oMathPara>
                </a14:m>
                <a:endParaRPr lang="en-US" dirty="0"/>
              </a:p>
              <a:p>
                <a:pPr marL="45720" indent="0">
                  <a:buClr>
                    <a:schemeClr val="tx1"/>
                  </a:buClr>
                  <a:buNone/>
                </a:pPr>
                <a:endParaRPr lang="en-US" dirty="0"/>
              </a:p>
              <a:p>
                <a:pPr marL="45720" indent="0">
                  <a:buClr>
                    <a:schemeClr val="tx1"/>
                  </a:buClr>
                  <a:buNone/>
                </a:pPr>
                <a:r>
                  <a:rPr lang="en-US" dirty="0"/>
                  <a:t>is a </a:t>
                </a:r>
                <a14:m>
                  <m:oMath xmlns:m="http://schemas.openxmlformats.org/officeDocument/2006/math">
                    <m:r>
                      <a:rPr lang="en-GB" b="0" i="1" smtClean="0">
                        <a:latin typeface="Cambria Math" charset="0"/>
                      </a:rPr>
                      <m:t>3</m:t>
                    </m:r>
                    <m:r>
                      <a:rPr lang="en-GB" b="0" i="1" smtClean="0">
                        <a:latin typeface="Cambria Math" charset="0"/>
                        <a:ea typeface="Cambria Math" charset="0"/>
                        <a:cs typeface="Cambria Math" charset="0"/>
                      </a:rPr>
                      <m:t>×3</m:t>
                    </m:r>
                  </m:oMath>
                </a14:m>
                <a:r>
                  <a:rPr lang="en-US" dirty="0"/>
                  <a:t> lower triangular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413132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Identity Matrix</a:t>
                </a:r>
              </a:p>
              <a:p>
                <a:pPr marL="45720" indent="0">
                  <a:buClr>
                    <a:schemeClr val="tx1"/>
                  </a:buClr>
                  <a:buNone/>
                </a:pPr>
                <a:r>
                  <a:rPr lang="en-US" dirty="0"/>
                  <a:t>The identity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oMath>
                </a14:m>
                <a:r>
                  <a:rPr lang="en-US" dirty="0"/>
                  <a:t> is a square matrix whose diagonal elements are all 1s and whose off-diagonal entries are all 0s. </a:t>
                </a:r>
                <a:br>
                  <a:rPr lang="en-US" dirty="0"/>
                </a:br>
                <a:r>
                  <a:rPr lang="en-US" dirty="0"/>
                  <a:t>For matrices the identity matrix is the analog of the number 1. Any matrix that is multiplied by the identity matrix remains unchanged.</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1</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1</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1</m:t>
                                </m:r>
                              </m:e>
                            </m:mr>
                          </m:m>
                        </m:e>
                      </m:d>
                    </m:oMath>
                  </m:oMathPara>
                </a14:m>
                <a:endParaRPr lang="en-US" dirty="0"/>
              </a:p>
              <a:p>
                <a:pPr marL="45720" indent="0">
                  <a:buClr>
                    <a:schemeClr val="tx1"/>
                  </a:buClr>
                  <a:buNone/>
                </a:pPr>
                <a:r>
                  <a:rPr lang="en-US" dirty="0"/>
                  <a:t>In general</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𝐼</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743983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Zero Matrix</a:t>
                </a:r>
              </a:p>
              <a:p>
                <a:pPr marL="45720" indent="0">
                  <a:buClr>
                    <a:schemeClr val="tx1"/>
                  </a:buClr>
                  <a:buNone/>
                </a:pPr>
                <a:endParaRPr lang="en-US" dirty="0"/>
              </a:p>
              <a:p>
                <a:pPr marL="45720" indent="0">
                  <a:buClr>
                    <a:schemeClr val="tx1"/>
                  </a:buClr>
                  <a:buNone/>
                </a:pPr>
                <a:r>
                  <a:rPr lang="en-US" dirty="0"/>
                  <a:t>A zero matrix is a matrix whose entries are all zero. It is the analog of the number 0 in that any matrix multiplied by the zero matrix will yield a zero matrix.</a:t>
                </a:r>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r>
                        <a:rPr lang="en-GB" b="0" i="1" smtClean="0">
                          <a:latin typeface="Cambria Math" charset="0"/>
                        </a:rPr>
                        <m:t>=</m:t>
                      </m:r>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r>
                              <m:e>
                                <m:r>
                                  <a:rPr lang="en-GB" b="0" i="1" smtClean="0">
                                    <a:latin typeface="Cambria Math" charset="0"/>
                                  </a:rPr>
                                  <m:t>0</m:t>
                                </m:r>
                              </m:e>
                              <m:e>
                                <m:r>
                                  <a:rPr lang="en-GB" b="0" i="1" smtClean="0">
                                    <a:latin typeface="Cambria Math" charset="0"/>
                                  </a:rPr>
                                  <m:t>0</m:t>
                                </m:r>
                              </m:e>
                              <m:e>
                                <m:r>
                                  <a:rPr lang="en-GB" b="0" i="1" smtClean="0">
                                    <a:latin typeface="Cambria Math" charset="0"/>
                                  </a:rPr>
                                  <m:t>0</m:t>
                                </m:r>
                              </m:e>
                            </m:mr>
                          </m:m>
                        </m:e>
                      </m:d>
                    </m:oMath>
                  </m:oMathPara>
                </a14:m>
                <a:endParaRPr lang="en-US" dirty="0"/>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𝑧</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𝑧</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745"/>
                </a:stretch>
              </a:blipFill>
            </p:spPr>
            <p:txBody>
              <a:bodyPr/>
              <a:lstStyle/>
              <a:p>
                <a:r>
                  <a:rPr lang="en-US">
                    <a:noFill/>
                  </a:rPr>
                  <a:t> </a:t>
                </a:r>
              </a:p>
            </p:txBody>
          </p:sp>
        </mc:Fallback>
      </mc:AlternateContent>
    </p:spTree>
    <p:extLst>
      <p:ext uri="{BB962C8B-B14F-4D97-AF65-F5344CB8AC3E}">
        <p14:creationId xmlns:p14="http://schemas.microsoft.com/office/powerpoint/2010/main" val="1882029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Clr>
                    <a:schemeClr val="tx1"/>
                  </a:buClr>
                  <a:buNone/>
                </a:pPr>
                <a:r>
                  <a:rPr lang="en-US" b="1" i="1" dirty="0"/>
                  <a:t>Special Matrices:</a:t>
                </a:r>
              </a:p>
              <a:p>
                <a:pPr marL="45720" indent="0">
                  <a:buClr>
                    <a:schemeClr val="tx1"/>
                  </a:buClr>
                  <a:buNone/>
                </a:pPr>
                <a:br>
                  <a:rPr lang="en-US" b="1" i="1" dirty="0"/>
                </a:br>
                <a:r>
                  <a:rPr lang="en-US" dirty="0"/>
                  <a:t>Symmetric Matrix</a:t>
                </a:r>
              </a:p>
              <a:p>
                <a:pPr marL="45720" indent="0">
                  <a:buClr>
                    <a:schemeClr val="tx1"/>
                  </a:buClr>
                  <a:buNone/>
                </a:pPr>
                <a:br>
                  <a:rPr lang="en-US" dirty="0"/>
                </a:br>
                <a:r>
                  <a:rPr lang="en-US" dirty="0"/>
                  <a:t>A symmetric matrix is a square matrix whose lower diagonal entries mirror its upper diagonal entries. </a:t>
                </a:r>
              </a:p>
              <a:p>
                <a:pPr marL="45720" indent="0">
                  <a:buClr>
                    <a:schemeClr val="tx1"/>
                  </a:buClr>
                  <a:buNone/>
                </a:pPr>
                <a:r>
                  <a:rPr lang="en-US" dirty="0"/>
                  <a:t>That is,</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𝑖𝑗</m:t>
                              </m:r>
                            </m:sub>
                          </m:sSub>
                        </m:e>
                      </m:d>
                      <m:r>
                        <a:rPr lang="en-GB" b="0" i="1" smtClean="0">
                          <a:latin typeface="Cambria Math" charset="0"/>
                        </a:rPr>
                        <m:t>=</m:t>
                      </m:r>
                      <m:d>
                        <m:dPr>
                          <m:begChr m:val="["/>
                          <m:endChr m:val="]"/>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𝑗𝑖</m:t>
                              </m:r>
                            </m:sub>
                          </m:sSub>
                        </m:e>
                      </m:d>
                    </m:oMath>
                  </m:oMathPara>
                </a14:m>
                <a:endParaRPr lang="en-US" dirty="0"/>
              </a:p>
              <a:p>
                <a:pPr marL="45720" indent="0">
                  <a:buClr>
                    <a:schemeClr val="tx1"/>
                  </a:buClr>
                  <a:buNone/>
                </a:pPr>
                <a:r>
                  <a:rPr lang="en-US" dirty="0"/>
                  <a:t>With symmetric matrices the transpose of the matrix is that matrix itself.</a:t>
                </a:r>
              </a:p>
              <a:p>
                <a:pPr marL="45720" indent="0">
                  <a:buClr>
                    <a:schemeClr val="tx1"/>
                  </a:buCl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m:oMathPara>
                </a14:m>
                <a:endParaRPr lang="en-US" dirty="0"/>
              </a:p>
              <a:p>
                <a:pPr marL="45720" indent="0">
                  <a:buClr>
                    <a:schemeClr val="tx1"/>
                  </a:buClr>
                  <a:buNone/>
                </a:pPr>
                <a:endParaRPr lang="en-US" dirty="0"/>
              </a:p>
              <a:p>
                <a:pPr marL="45720" indent="0">
                  <a:buClr>
                    <a:schemeClr val="tx1"/>
                  </a:buClr>
                  <a:buNone/>
                </a:pPr>
                <a:r>
                  <a:rPr lang="en-US" dirty="0"/>
                  <a:t>Example:</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m>
                            <m:mPr>
                              <m:mcs>
                                <m:mc>
                                  <m:mcPr>
                                    <m:count m:val="3"/>
                                    <m:mcJc m:val="center"/>
                                  </m:mcPr>
                                </m:mc>
                              </m:mcs>
                              <m:ctrlPr>
                                <a:rPr lang="uk-UA" i="1" smtClean="0">
                                  <a:latin typeface="Cambria Math" panose="02040503050406030204" pitchFamily="18" charset="0"/>
                                </a:rPr>
                              </m:ctrlPr>
                            </m:mPr>
                            <m:mr>
                              <m:e>
                                <m:r>
                                  <m:rPr>
                                    <m:brk m:alnAt="7"/>
                                  </m:rPr>
                                  <a:rPr lang="en-GB" b="0" i="1" smtClean="0">
                                    <a:latin typeface="Cambria Math" charset="0"/>
                                  </a:rPr>
                                  <m:t>3</m:t>
                                </m:r>
                              </m:e>
                              <m:e>
                                <m:r>
                                  <a:rPr lang="en-GB" b="0" i="1" smtClean="0">
                                    <a:latin typeface="Cambria Math" charset="0"/>
                                  </a:rPr>
                                  <m:t>4</m:t>
                                </m:r>
                              </m:e>
                              <m:e>
                                <m:r>
                                  <a:rPr lang="en-GB" b="0" i="1" smtClean="0">
                                    <a:latin typeface="Cambria Math" charset="0"/>
                                  </a:rPr>
                                  <m:t>8</m:t>
                                </m:r>
                              </m:e>
                            </m:mr>
                            <m:mr>
                              <m:e>
                                <m:r>
                                  <a:rPr lang="en-GB" b="0" i="1" smtClean="0">
                                    <a:latin typeface="Cambria Math" charset="0"/>
                                  </a:rPr>
                                  <m:t>4</m:t>
                                </m:r>
                              </m:e>
                              <m:e>
                                <m:r>
                                  <a:rPr lang="en-GB" b="0" i="1" smtClean="0">
                                    <a:latin typeface="Cambria Math" charset="0"/>
                                  </a:rPr>
                                  <m:t>1</m:t>
                                </m:r>
                              </m:e>
                              <m:e>
                                <m:r>
                                  <a:rPr lang="en-GB" b="0" i="1" smtClean="0">
                                    <a:latin typeface="Cambria Math" charset="0"/>
                                  </a:rPr>
                                  <m:t>2</m:t>
                                </m:r>
                              </m:e>
                            </m:mr>
                            <m:mr>
                              <m:e>
                                <m:r>
                                  <a:rPr lang="en-GB" b="0" i="1" smtClean="0">
                                    <a:latin typeface="Cambria Math" charset="0"/>
                                  </a:rPr>
                                  <m:t>8</m:t>
                                </m:r>
                              </m:e>
                              <m:e>
                                <m:r>
                                  <a:rPr lang="en-GB" b="0" i="1" smtClean="0">
                                    <a:latin typeface="Cambria Math" charset="0"/>
                                  </a:rPr>
                                  <m:t>2</m:t>
                                </m:r>
                              </m:e>
                              <m:e>
                                <m:r>
                                  <a:rPr lang="en-GB" b="0" i="1" smtClean="0">
                                    <a:latin typeface="Cambria Math" charset="0"/>
                                  </a:rPr>
                                  <m:t>−7</m:t>
                                </m:r>
                              </m:e>
                            </m:mr>
                          </m:m>
                        </m:e>
                      </m:d>
                    </m:oMath>
                  </m:oMathPara>
                </a14:m>
                <a:endParaRPr lang="en-US" dirty="0"/>
              </a:p>
              <a:p>
                <a:pPr marL="45720" indent="0">
                  <a:buClr>
                    <a:schemeClr val="tx1"/>
                  </a:buClr>
                  <a:buNone/>
                </a:pPr>
                <a:r>
                  <a:rPr lang="en-US" dirty="0"/>
                  <a:t>is a symmetric matrix</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13919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Inverse of a Matrix:</a:t>
                </a:r>
              </a:p>
              <a:p>
                <a:pPr marL="45720" indent="0">
                  <a:buClr>
                    <a:schemeClr val="tx1"/>
                  </a:buClr>
                  <a:buNone/>
                </a:pPr>
                <a:endParaRPr lang="en-US" b="1" i="1" dirty="0"/>
              </a:p>
              <a:p>
                <a:pPr marL="45720" indent="0">
                  <a:buClr>
                    <a:schemeClr val="tx1"/>
                  </a:buClr>
                  <a:buNone/>
                </a:pPr>
                <a:r>
                  <a:rPr lang="en-US" dirty="0"/>
                  <a:t>A square matrix is invertible (i.e. its multiplicative inverse can be found) if there exists a square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of the same size such that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a14:m>
                <a:r>
                  <a:rPr lang="en-US" dirty="0"/>
                  <a:t>.</a:t>
                </a:r>
              </a:p>
              <a:p>
                <a:pPr marL="45720" indent="0">
                  <a:buClr>
                    <a:schemeClr val="tx1"/>
                  </a:buClr>
                  <a:buNone/>
                </a:pPr>
                <a:r>
                  <a:rPr lang="en-US" dirty="0"/>
                  <a:t>Put alternatively:</a:t>
                </a:r>
              </a:p>
              <a:p>
                <a:pPr marL="45720" indent="0">
                  <a:buClr>
                    <a:schemeClr val="tx1"/>
                  </a:buClr>
                  <a:buNone/>
                </a:pP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br>
                  <a:rPr lang="en-US" b="1" i="1" dirty="0"/>
                </a:br>
                <a:r>
                  <a:rPr lang="en-US" dirty="0"/>
                  <a:t>or</a:t>
                </a:r>
              </a:p>
              <a:p>
                <a:pPr marL="45720" indent="0">
                  <a:buClr>
                    <a:schemeClr val="tx1"/>
                  </a:buClr>
                  <a:buNone/>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sSup>
                        <m:sSupPr>
                          <m:ctrlPr>
                            <a:rPr lang="pt-BR"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𝐼</m:t>
                          </m:r>
                        </m:e>
                      </m:d>
                    </m:oMath>
                  </m:oMathPara>
                </a14:m>
                <a:endParaRPr lang="en-US" dirty="0"/>
              </a:p>
              <a:p>
                <a:pPr marL="45720" indent="0">
                  <a:buClr>
                    <a:schemeClr val="tx1"/>
                  </a:buClr>
                  <a:buNone/>
                </a:pPr>
                <a:endParaRPr lang="en-US" dirty="0"/>
              </a:p>
              <a:p>
                <a:pPr marL="45720" indent="0">
                  <a:buClr>
                    <a:schemeClr val="tx1"/>
                  </a:buClr>
                  <a:buNone/>
                </a:pPr>
                <a:r>
                  <a:rPr lang="en-US" dirty="0"/>
                  <a:t>where </a:t>
                </a:r>
              </a:p>
              <a:p>
                <a:pPr marL="45720" indent="0">
                  <a:buClr>
                    <a:schemeClr val="tx1"/>
                  </a:buClr>
                  <a:buNone/>
                </a:pPr>
                <a14:m>
                  <m:oMathPara xmlns:m="http://schemas.openxmlformats.org/officeDocument/2006/math">
                    <m:oMathParaPr>
                      <m:jc m:val="centerGroup"/>
                    </m:oMathParaPr>
                    <m:oMath xmlns:m="http://schemas.openxmlformats.org/officeDocument/2006/math">
                      <m:r>
                        <a:rPr lang="en-IE" b="0" i="1" smtClean="0">
                          <a:latin typeface="Cambria Math" charset="0"/>
                        </a:rPr>
                        <m:t>[</m:t>
                      </m:r>
                      <m:sSup>
                        <m:sSupPr>
                          <m:ctrlPr>
                            <a:rPr lang="en-US" i="1" smtClean="0">
                              <a:latin typeface="Cambria Math" panose="02040503050406030204" pitchFamily="18" charset="0"/>
                            </a:rPr>
                          </m:ctrlPr>
                        </m:sSupPr>
                        <m:e>
                          <m:r>
                            <a:rPr lang="en-GB" b="0" i="1" smtClean="0">
                              <a:latin typeface="Cambria Math" charset="0"/>
                            </a:rPr>
                            <m:t>𝑎</m:t>
                          </m:r>
                          <m:r>
                            <a:rPr lang="en-IE" b="0" i="1" smtClean="0">
                              <a:latin typeface="Cambria Math" charset="0"/>
                            </a:rPr>
                            <m:t>]</m:t>
                          </m:r>
                        </m:e>
                        <m:sup>
                          <m:r>
                            <a:rPr lang="en-GB" b="0" i="1" smtClean="0">
                              <a:latin typeface="Cambria Math" charset="0"/>
                            </a:rPr>
                            <m:t>−1</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86552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b="1" i="1" dirty="0"/>
                  <a:t>Limit of a Function:</a:t>
                </a:r>
              </a:p>
              <a:p>
                <a:pPr marL="45720" indent="0">
                  <a:buNone/>
                </a:pPr>
                <a:endParaRPr lang="en-US" dirty="0"/>
              </a:p>
              <a:p>
                <a:pPr marL="45720" indent="0">
                  <a:buNone/>
                </a:pPr>
                <a:r>
                  <a:rPr lang="en-US" dirty="0"/>
                  <a:t>For continuous functions:</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rPr>
                            <m:t>𝐿</m:t>
                          </m:r>
                        </m:e>
                      </m:func>
                    </m:oMath>
                  </m:oMathPara>
                </a14:m>
                <a:endParaRPr lang="en-US" dirty="0"/>
              </a:p>
              <a:p>
                <a:pPr marL="45720" indent="0">
                  <a:buNone/>
                </a:pPr>
                <a:endParaRPr lang="en-US" dirty="0"/>
              </a:p>
              <a:p>
                <a:pPr>
                  <a:buClr>
                    <a:schemeClr val="tx1"/>
                  </a:buClr>
                  <a:buFont typeface="Arial" charset="0"/>
                  <a:buChar char="•"/>
                </a:pPr>
                <a:r>
                  <a:rPr lang="en-US" dirty="0"/>
                  <a:t>Note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may be discontinuous or singular at </a:t>
                </a:r>
                <a14:m>
                  <m:oMath xmlns:m="http://schemas.openxmlformats.org/officeDocument/2006/math">
                    <m:r>
                      <a:rPr lang="en-GB" b="0" i="1" smtClean="0">
                        <a:latin typeface="Cambria Math" charset="0"/>
                      </a:rPr>
                      <m:t>𝑎</m:t>
                    </m:r>
                  </m:oMath>
                </a14:m>
                <a:r>
                  <a:rPr lang="en-US" dirty="0"/>
                  <a:t>. In these cases the limit is said not to exist.</a:t>
                </a:r>
                <a:br>
                  <a:rPr lang="en-US" dirty="0"/>
                </a:br>
                <a:endParaRPr lang="en-US" dirty="0"/>
              </a:p>
              <a:p>
                <a:pPr marL="45720" indent="0">
                  <a:buClr>
                    <a:schemeClr val="tx1"/>
                  </a:buClr>
                  <a:buNone/>
                </a:pPr>
                <a:r>
                  <a:rPr lang="en-US" b="1" i="1" dirty="0"/>
                  <a:t>Continuity of a Function:</a:t>
                </a:r>
              </a:p>
              <a:p>
                <a:pPr marL="45720" indent="0">
                  <a:buClr>
                    <a:schemeClr val="tx1"/>
                  </a:buClr>
                  <a:buNone/>
                </a:pPr>
                <a:endParaRPr lang="en-US" b="1" i="1" dirty="0"/>
              </a:p>
              <a:p>
                <a:pPr>
                  <a:buClr>
                    <a:schemeClr val="tx1"/>
                  </a:buClr>
                  <a:buFont typeface="Arial" charset="0"/>
                  <a:buChar char="•"/>
                </a:pPr>
                <a:r>
                  <a:rPr lang="en-US" dirty="0"/>
                  <a:t>A function </a:t>
                </a:r>
                <a14:m>
                  <m:oMath xmlns:m="http://schemas.openxmlformats.org/officeDocument/2006/math">
                    <m:r>
                      <a:rPr lang="en-GB" i="1">
                        <a:latin typeface="Cambria Math" charset="0"/>
                      </a:rPr>
                      <m:t>𝑓</m:t>
                    </m:r>
                    <m:r>
                      <a:rPr lang="en-GB" i="1">
                        <a:latin typeface="Cambria Math" charset="0"/>
                      </a:rPr>
                      <m:t>(</m:t>
                    </m:r>
                    <m:r>
                      <a:rPr lang="en-GB" i="1">
                        <a:latin typeface="Cambria Math" charset="0"/>
                      </a:rPr>
                      <m:t>𝑥</m:t>
                    </m:r>
                    <m:r>
                      <a:rPr lang="en-GB" i="1">
                        <a:latin typeface="Cambria Math" charset="0"/>
                      </a:rPr>
                      <m:t>)</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r>
                      <a:rPr lang="en-GB" b="0" i="1" smtClean="0">
                        <a:latin typeface="Cambria Math" charset="0"/>
                      </a:rPr>
                      <m:t> </m:t>
                    </m:r>
                  </m:oMath>
                </a14:m>
                <a:r>
                  <a:rPr lang="en-US" dirty="0"/>
                  <a:t>is said to be continuous if</a:t>
                </a:r>
                <a:br>
                  <a:rPr lang="en-US" dirty="0"/>
                </a:br>
                <a:endParaRPr lang="en-US" dirty="0"/>
              </a:p>
              <a:p>
                <a:pPr lvl="8">
                  <a:buClr>
                    <a:schemeClr val="tx1"/>
                  </a:buClr>
                  <a:buFont typeface="Arial" charset="0"/>
                  <a:buChar char="•"/>
                </a:pP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𝑎</m:t>
                        </m:r>
                      </m:e>
                    </m:d>
                  </m:oMath>
                </a14:m>
                <a:r>
                  <a:rPr lang="en-US" sz="2000" dirty="0">
                    <a:latin typeface="Arial" charset="0"/>
                    <a:ea typeface="Arial" charset="0"/>
                    <a:cs typeface="Arial" charset="0"/>
                  </a:rPr>
                  <a:t> exists</a:t>
                </a:r>
              </a:p>
              <a:p>
                <a:pPr lvl="8">
                  <a:buClr>
                    <a:schemeClr val="tx1"/>
                  </a:buClr>
                  <a:buFont typeface="Arial" charset="0"/>
                  <a:buChar char="•"/>
                </a:pPr>
                <a14:m>
                  <m:oMath xmlns:m="http://schemas.openxmlformats.org/officeDocument/2006/math">
                    <m:func>
                      <m:funcPr>
                        <m:ctrlPr>
                          <a:rPr lang="en-US" sz="2000" i="1" smtClean="0">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charset="0"/>
                              </a:rPr>
                              <m:t>lim</m:t>
                            </m:r>
                          </m:e>
                          <m:lim>
                            <m:r>
                              <a:rPr lang="en-GB" sz="2000" i="1">
                                <a:latin typeface="Cambria Math" charset="0"/>
                              </a:rPr>
                              <m:t>𝑥</m:t>
                            </m:r>
                            <m:r>
                              <a:rPr lang="en-GB" sz="2000" i="1">
                                <a:latin typeface="Cambria Math" charset="0"/>
                              </a:rPr>
                              <m:t>→</m:t>
                            </m:r>
                            <m:r>
                              <a:rPr lang="en-GB" sz="2000" i="1">
                                <a:latin typeface="Cambria Math" charset="0"/>
                              </a:rPr>
                              <m:t>𝑎</m:t>
                            </m:r>
                          </m:lim>
                        </m:limLow>
                      </m:fName>
                      <m:e>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𝑥</m:t>
                            </m:r>
                          </m:e>
                        </m:d>
                        <m:r>
                          <a:rPr lang="en-GB" sz="2000" i="1">
                            <a:latin typeface="Cambria Math" charset="0"/>
                          </a:rPr>
                          <m:t>=</m:t>
                        </m:r>
                        <m:r>
                          <a:rPr lang="en-GB" sz="2000" i="1">
                            <a:latin typeface="Cambria Math" charset="0"/>
                          </a:rPr>
                          <m:t>𝑓</m:t>
                        </m:r>
                        <m:d>
                          <m:dPr>
                            <m:ctrlPr>
                              <a:rPr lang="en-GB" sz="2000" i="1">
                                <a:latin typeface="Cambria Math" panose="02040503050406030204" pitchFamily="18" charset="0"/>
                              </a:rPr>
                            </m:ctrlPr>
                          </m:dPr>
                          <m:e>
                            <m:r>
                              <a:rPr lang="en-GB" sz="2000" i="1">
                                <a:latin typeface="Cambria Math" charset="0"/>
                              </a:rPr>
                              <m:t>𝑎</m:t>
                            </m:r>
                          </m:e>
                        </m:d>
                      </m:e>
                    </m:func>
                  </m:oMath>
                </a14:m>
                <a:endParaRPr lang="en-US" sz="2000" dirty="0">
                  <a:latin typeface="Arial" charset="0"/>
                  <a:ea typeface="Arial" charset="0"/>
                  <a:cs typeface="Arial" charset="0"/>
                </a:endParaRPr>
              </a:p>
              <a:p>
                <a:pPr marL="1207008" lvl="4" indent="0">
                  <a:buClr>
                    <a:schemeClr val="tx1"/>
                  </a:buClr>
                  <a:buNone/>
                </a:pPr>
                <a:endParaRPr lang="en-US" sz="2000" dirty="0">
                  <a:latin typeface="Arial" charset="0"/>
                  <a:ea typeface="Arial" charset="0"/>
                  <a:cs typeface="Arial" charset="0"/>
                </a:endParaRPr>
              </a:p>
              <a:p>
                <a:pPr lvl="4">
                  <a:buClr>
                    <a:schemeClr val="tx1"/>
                  </a:buClr>
                  <a:buFont typeface="Arial" charset="0"/>
                  <a:buChar char="•"/>
                </a:pPr>
                <a:endParaRPr lang="en-US" sz="2000" dirty="0">
                  <a:latin typeface="Arial" charset="0"/>
                  <a:ea typeface="Arial" charset="0"/>
                  <a:cs typeface="Arial" charset="0"/>
                </a:endParaRPr>
              </a:p>
              <a:p>
                <a:pPr lvl="4">
                  <a:buClr>
                    <a:schemeClr val="tx1"/>
                  </a:buClr>
                  <a:buFont typeface="Arial" charset="0"/>
                  <a:buChar char="•"/>
                </a:pPr>
                <a:endParaRPr lang="en-US" dirty="0"/>
              </a:p>
              <a:p>
                <a:pPr lvl="3">
                  <a:buClr>
                    <a:schemeClr val="tx1"/>
                  </a:buClr>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r="-1309"/>
                </a:stretch>
              </a:blipFill>
            </p:spPr>
            <p:txBody>
              <a:bodyPr/>
              <a:lstStyle/>
              <a:p>
                <a:r>
                  <a:rPr lang="en-US">
                    <a:noFill/>
                  </a:rPr>
                  <a:t> </a:t>
                </a:r>
              </a:p>
            </p:txBody>
          </p:sp>
        </mc:Fallback>
      </mc:AlternateContent>
    </p:spTree>
    <p:extLst>
      <p:ext uri="{BB962C8B-B14F-4D97-AF65-F5344CB8AC3E}">
        <p14:creationId xmlns:p14="http://schemas.microsoft.com/office/powerpoint/2010/main" val="446340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Example:</a:t>
            </a: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7" b="13284"/>
          <a:stretch/>
        </p:blipFill>
        <p:spPr>
          <a:xfrm>
            <a:off x="243839" y="1639145"/>
            <a:ext cx="9231747" cy="4355255"/>
          </a:xfrm>
          <a:prstGeom prst="rect">
            <a:avLst/>
          </a:prstGeom>
        </p:spPr>
      </p:pic>
    </p:spTree>
    <p:extLst>
      <p:ext uri="{BB962C8B-B14F-4D97-AF65-F5344CB8AC3E}">
        <p14:creationId xmlns:p14="http://schemas.microsoft.com/office/powerpoint/2010/main" val="160271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fontScale="92500" lnSpcReduction="20000"/>
              </a:bodyPr>
              <a:lstStyle/>
              <a:p>
                <a:pPr marL="45720" indent="0">
                  <a:buNone/>
                </a:pPr>
                <a:endParaRPr lang="en-US" dirty="0"/>
              </a:p>
              <a:p>
                <a:pPr marL="45720" indent="0">
                  <a:buClr>
                    <a:schemeClr val="tx1"/>
                  </a:buClr>
                  <a:buNone/>
                </a:pPr>
                <a:r>
                  <a:rPr lang="en-US" b="1" i="1" dirty="0"/>
                  <a:t>Properties of Matrices:</a:t>
                </a:r>
              </a:p>
              <a:p>
                <a:pPr marL="45720" indent="0">
                  <a:buClr>
                    <a:schemeClr val="tx1"/>
                  </a:buClr>
                  <a:buNone/>
                </a:pPr>
                <a:endParaRPr lang="en-US" b="1" i="1" dirty="0"/>
              </a:p>
              <a:p>
                <a:pPr marL="45720" indent="0">
                  <a:buClr>
                    <a:schemeClr val="tx1"/>
                  </a:buClr>
                  <a:buNone/>
                </a:pPr>
                <a:endParaRPr lang="en-US" b="1" i="1"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r>
                      <a:rPr lang="en-IE"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ctrlPr>
                          <a:rPr lang="is-IS" b="0" i="1" smtClean="0">
                            <a:latin typeface="Cambria Math" panose="02040503050406030204" pitchFamily="18" charset="0"/>
                          </a:rPr>
                        </m:ctrlPr>
                      </m:dPr>
                      <m:e>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is a scalar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r>
                          <a:rPr lang="is-IS" i="1" smtClean="0">
                            <a:latin typeface="Cambria Math" charset="0"/>
                            <a:ea typeface="Cambria Math" charset="0"/>
                            <a:cs typeface="Cambria Math" charset="0"/>
                          </a:rPr>
                          <m:t>𝛼</m:t>
                        </m:r>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e>
                    </m:d>
                    <m:d>
                      <m:dPr>
                        <m:begChr m:val="["/>
                        <m:endChr m:val="]"/>
                        <m:ctrlPr>
                          <a:rPr lang="pt-BR"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r>
                      <a:rPr lang="en-GB"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r>
                      <a:rPr lang="en-GB" i="1">
                        <a:latin typeface="Cambria Math" charset="0"/>
                        <a:ea typeface="Cambria Math" charset="0"/>
                        <a:cs typeface="Cambria Math" charset="0"/>
                      </a:rPr>
                      <m:t>±</m:t>
                    </m:r>
                    <m:r>
                      <a:rPr lang="en-GB" b="0" i="1" smtClean="0">
                        <a:latin typeface="Cambria Math" charset="0"/>
                        <a:ea typeface="Cambria Math" charset="0"/>
                        <a:cs typeface="Cambria Math" charset="0"/>
                      </a:rPr>
                      <m:t>𝛽</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where </a:t>
                </a:r>
                <a14:m>
                  <m:oMath xmlns:m="http://schemas.openxmlformats.org/officeDocument/2006/math">
                    <m:r>
                      <a:rPr lang="en-US" i="1" smtClean="0">
                        <a:latin typeface="Cambria Math" charset="0"/>
                        <a:ea typeface="Cambria Math" charset="0"/>
                        <a:cs typeface="Cambria Math" charset="0"/>
                      </a:rPr>
                      <m:t>𝛼</m:t>
                    </m:r>
                  </m:oMath>
                </a14:m>
                <a:r>
                  <a:rPr lang="en-US" dirty="0"/>
                  <a:t> and </a:t>
                </a:r>
                <a14:m>
                  <m:oMath xmlns:m="http://schemas.openxmlformats.org/officeDocument/2006/math">
                    <m:r>
                      <a:rPr lang="en-US" i="1" smtClean="0">
                        <a:latin typeface="Cambria Math" charset="0"/>
                        <a:ea typeface="Cambria Math" charset="0"/>
                        <a:cs typeface="Cambria Math" charset="0"/>
                      </a:rPr>
                      <m:t>𝛽</m:t>
                    </m:r>
                  </m:oMath>
                </a14:m>
                <a:r>
                  <a:rPr lang="en-US" dirty="0"/>
                  <a:t> are scalars</a:t>
                </a:r>
              </a:p>
              <a:p>
                <a:pPr>
                  <a:buClr>
                    <a:schemeClr val="tx1"/>
                  </a:buClr>
                  <a:buFont typeface="Arial" charset="0"/>
                  <a:buChar char="•"/>
                </a:pPr>
                <a:r>
                  <a:rPr lang="en-US" dirty="0"/>
                  <a:t>In general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r>
                      <a:rPr lang="pt-BR" i="1" smtClean="0">
                        <a:latin typeface="Cambria Math" charset="0"/>
                        <a:ea typeface="Cambria Math" charset="0"/>
                        <a:cs typeface="Cambria Math" charset="0"/>
                      </a:rPr>
                      <m:t>≠</m:t>
                    </m:r>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oMath>
                </a14:m>
                <a:r>
                  <a:rPr lang="en-US" dirty="0"/>
                  <a:t>; unless one is the inverse of the other</a:t>
                </a:r>
              </a:p>
              <a:p>
                <a:pPr>
                  <a:buClr>
                    <a:schemeClr val="tx1"/>
                  </a:buClr>
                  <a:buFont typeface="Arial" charset="0"/>
                  <a:buChar char="•"/>
                </a:pPr>
                <a14:m>
                  <m:oMath xmlns:m="http://schemas.openxmlformats.org/officeDocument/2006/math">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e>
                    </m:d>
                    <m:d>
                      <m:dPr>
                        <m:begChr m:val="["/>
                        <m:endChr m:val="]"/>
                        <m:ctrlPr>
                          <a:rPr lang="pt-BR"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𝑏</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𝑐</m:t>
                            </m:r>
                          </m:e>
                        </m:d>
                      </m:e>
                    </m:d>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𝑏</m:t>
                        </m:r>
                      </m:e>
                    </m:d>
                    <m:r>
                      <a:rPr lang="en-GB" i="1">
                        <a:latin typeface="Cambria Math" charset="0"/>
                        <a:ea typeface="Cambria Math" charset="0"/>
                        <a:cs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d>
                      <m:dPr>
                        <m:begChr m:val="["/>
                        <m:endChr m:val="]"/>
                        <m:ctrlPr>
                          <a:rPr lang="pt-BR" b="0" i="1" smtClean="0">
                            <a:latin typeface="Cambria Math" panose="02040503050406030204" pitchFamily="18" charset="0"/>
                          </a:rPr>
                        </m:ctrlPr>
                      </m:dPr>
                      <m:e>
                        <m:r>
                          <a:rPr lang="en-GB" b="0" i="1" smtClean="0">
                            <a:latin typeface="Cambria Math" charset="0"/>
                          </a:rPr>
                          <m:t>𝑐</m:t>
                        </m:r>
                      </m:e>
                    </m:d>
                  </m:oMath>
                </a14:m>
                <a:endParaRPr lang="en-US" dirty="0"/>
              </a:p>
              <a:p>
                <a:pPr>
                  <a:buClr>
                    <a:schemeClr val="tx1"/>
                  </a:buClr>
                  <a:buFont typeface="Arial" charset="0"/>
                  <a:buChar char="•"/>
                </a:pPr>
                <a14:m>
                  <m:oMath xmlns:m="http://schemas.openxmlformats.org/officeDocument/2006/math">
                    <m:r>
                      <a:rPr lang="en-US" i="1" smtClean="0">
                        <a:latin typeface="Cambria Math" charset="0"/>
                        <a:ea typeface="Cambria Math" charset="0"/>
                        <a:cs typeface="Cambria Math" charset="0"/>
                      </a:rPr>
                      <m:t>𝛼</m:t>
                    </m:r>
                    <m:d>
                      <m:dPr>
                        <m:ctrlPr>
                          <a:rPr lang="is-IS" i="1" smtClean="0">
                            <a:latin typeface="Cambria Math" panose="02040503050406030204" pitchFamily="18" charset="0"/>
                            <a:ea typeface="Cambria Math" charset="0"/>
                            <a:cs typeface="Cambria Math" charset="0"/>
                          </a:rPr>
                        </m:ctrlPr>
                      </m:dPr>
                      <m:e>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r>
                      <a:rPr lang="en-GB" b="0" i="1" smtClean="0">
                        <a:latin typeface="Cambria Math" charset="0"/>
                        <a:ea typeface="Cambria Math" charset="0"/>
                        <a:cs typeface="Cambria Math" charset="0"/>
                      </a:rPr>
                      <m:t>=</m:t>
                    </m:r>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ctrlPr>
                          <a:rPr lang="is-IS" b="0" i="1" smtClean="0">
                            <a:latin typeface="Cambria Math" panose="02040503050406030204" pitchFamily="18" charset="0"/>
                            <a:ea typeface="Cambria Math" charset="0"/>
                            <a:cs typeface="Cambria Math" charset="0"/>
                          </a:rPr>
                        </m:ctrlPr>
                      </m:dPr>
                      <m:e>
                        <m:r>
                          <a:rPr lang="is-IS" b="0" i="1" smtClean="0">
                            <a:latin typeface="Cambria Math" charset="0"/>
                            <a:ea typeface="Cambria Math" charset="0"/>
                            <a:cs typeface="Cambria Math" charset="0"/>
                          </a:rPr>
                          <m:t>𝛼</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e>
                    </m:d>
                  </m:oMath>
                </a14:m>
                <a:endParaRPr lang="en-US" dirty="0"/>
              </a:p>
              <a:p>
                <a:pPr>
                  <a:buClr>
                    <a:schemeClr val="tx1"/>
                  </a:buClr>
                  <a:buFont typeface="Arial" charset="0"/>
                  <a:buChar char="•"/>
                </a:pPr>
                <a:r>
                  <a:rPr lang="en-US" dirty="0"/>
                  <a:t>If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e>
                    </m:d>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𝑏</m:t>
                        </m:r>
                      </m:e>
                    </m:d>
                  </m:oMath>
                </a14:m>
                <a:r>
                  <a:rPr lang="en-US" dirty="0"/>
                  <a:t>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𝑇</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𝑇</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r>
                      <a:rPr lang="en-GB" b="0" i="0" smtClean="0">
                        <a:latin typeface="Cambria Math" charset="0"/>
                      </a:rPr>
                      <m:t>;</m:t>
                    </m:r>
                  </m:oMath>
                </a14:m>
                <a:r>
                  <a:rPr lang="en-US" dirty="0"/>
                  <a:t>order of multiplication is changed</a:t>
                </a:r>
              </a:p>
              <a:p>
                <a:pPr>
                  <a:buClr>
                    <a:schemeClr val="tx1"/>
                  </a:buClr>
                  <a:buFont typeface="Arial" charset="0"/>
                  <a:buChar char="•"/>
                </a:pP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sSup>
                              <m:sSupPr>
                                <m:ctrlPr>
                                  <a:rPr lang="is-I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𝑇</m:t>
                                </m:r>
                              </m:sup>
                            </m:sSup>
                          </m:e>
                        </m:d>
                      </m:e>
                      <m:sup>
                        <m:r>
                          <a:rPr lang="en-GB" b="0" i="1" smtClean="0">
                            <a:latin typeface="Cambria Math" charset="0"/>
                          </a:rPr>
                          <m:t>𝑇</m:t>
                        </m:r>
                      </m:sup>
                    </m:sSup>
                    <m:r>
                      <a:rPr lang="en-GB" b="0" i="1" smtClean="0">
                        <a:latin typeface="Cambria Math" charset="0"/>
                      </a:rPr>
                      <m:t>=</m:t>
                    </m:r>
                    <m:d>
                      <m:dPr>
                        <m:begChr m:val="["/>
                        <m:endChr m:val="]"/>
                        <m:ctrlPr>
                          <a:rPr lang="pt-BR" b="0" i="1" smtClean="0">
                            <a:latin typeface="Cambria Math" panose="02040503050406030204" pitchFamily="18" charset="0"/>
                          </a:rPr>
                        </m:ctrlPr>
                      </m:dPr>
                      <m:e>
                        <m:r>
                          <a:rPr lang="en-GB" b="0" i="1" smtClean="0">
                            <a:latin typeface="Cambria Math" charset="0"/>
                          </a:rPr>
                          <m:t>𝑎</m:t>
                        </m:r>
                      </m:e>
                    </m:d>
                  </m:oMath>
                </a14:m>
                <a:endParaRPr lang="en-US" dirty="0"/>
              </a:p>
              <a:p>
                <a:pPr>
                  <a:buClr>
                    <a:schemeClr val="tx1"/>
                  </a:buClr>
                  <a:buFont typeface="Arial" charset="0"/>
                  <a:buChar char="•"/>
                </a:pPr>
                <a14:m>
                  <m:oMath xmlns:m="http://schemas.openxmlformats.org/officeDocument/2006/math">
                    <m:sSup>
                      <m:sSupPr>
                        <m:ctrlPr>
                          <a:rPr lang="en-US" i="1">
                            <a:latin typeface="Cambria Math" panose="02040503050406030204" pitchFamily="18" charset="0"/>
                          </a:rPr>
                        </m:ctrlPr>
                      </m:sSupPr>
                      <m:e>
                        <m:d>
                          <m:dPr>
                            <m:ctrlPr>
                              <a:rPr lang="is-IS" i="1">
                                <a:latin typeface="Cambria Math" panose="02040503050406030204" pitchFamily="18" charset="0"/>
                              </a:rPr>
                            </m:ctrlPr>
                          </m:dPr>
                          <m:e>
                            <m:sSup>
                              <m:sSupPr>
                                <m:ctrlPr>
                                  <a:rPr lang="is-IS" i="1">
                                    <a:latin typeface="Cambria Math" panose="02040503050406030204" pitchFamily="18" charset="0"/>
                                  </a:rPr>
                                </m:ctrlPr>
                              </m:sSupPr>
                              <m:e>
                                <m:d>
                                  <m:dPr>
                                    <m:begChr m:val="["/>
                                    <m:endChr m:val="]"/>
                                    <m:ctrlPr>
                                      <a:rPr lang="pt-BR" i="1">
                                        <a:latin typeface="Cambria Math" panose="02040503050406030204" pitchFamily="18" charset="0"/>
                                      </a:rPr>
                                    </m:ctrlPr>
                                  </m:dPr>
                                  <m:e>
                                    <m:r>
                                      <a:rPr lang="en-GB" i="1">
                                        <a:latin typeface="Cambria Math" charset="0"/>
                                      </a:rPr>
                                      <m:t>𝑎</m:t>
                                    </m:r>
                                  </m:e>
                                </m:d>
                              </m:e>
                              <m:sup>
                                <m:r>
                                  <a:rPr lang="en-GB" b="0" i="1" smtClean="0">
                                    <a:latin typeface="Cambria Math" charset="0"/>
                                  </a:rPr>
                                  <m:t>−1</m:t>
                                </m:r>
                              </m:sup>
                            </m:sSup>
                          </m:e>
                        </m:d>
                      </m:e>
                      <m:sup>
                        <m:r>
                          <a:rPr lang="en-GB" b="0" i="1" smtClean="0">
                            <a:latin typeface="Cambria Math" charset="0"/>
                          </a:rPr>
                          <m:t>−1</m:t>
                        </m:r>
                      </m:sup>
                    </m:sSup>
                    <m:r>
                      <a:rPr lang="en-GB" i="1">
                        <a:latin typeface="Cambria Math" charset="0"/>
                      </a:rPr>
                      <m:t>=</m:t>
                    </m:r>
                    <m:d>
                      <m:dPr>
                        <m:begChr m:val="["/>
                        <m:endChr m:val="]"/>
                        <m:ctrlPr>
                          <a:rPr lang="pt-BR" i="1">
                            <a:latin typeface="Cambria Math" panose="02040503050406030204" pitchFamily="18" charset="0"/>
                          </a:rPr>
                        </m:ctrlPr>
                      </m:dPr>
                      <m:e>
                        <m:r>
                          <a:rPr lang="en-GB" i="1">
                            <a:latin typeface="Cambria Math" charset="0"/>
                          </a:rPr>
                          <m:t>𝑎</m:t>
                        </m:r>
                      </m:e>
                    </m:d>
                  </m:oMath>
                </a14:m>
                <a:endParaRPr lang="en-US" dirty="0"/>
              </a:p>
              <a:p>
                <a:pPr>
                  <a:buClr>
                    <a:schemeClr val="tx1"/>
                  </a:buClr>
                  <a:buFont typeface="Arial" charset="0"/>
                  <a:buChar char="•"/>
                </a:pPr>
                <a:r>
                  <a:rPr lang="en-US" dirty="0"/>
                  <a:t>If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and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𝑏</m:t>
                        </m:r>
                      </m:e>
                    </m:d>
                  </m:oMath>
                </a14:m>
                <a:r>
                  <a:rPr lang="en-US" dirty="0"/>
                  <a:t> are two square invertible matrices of the same size then </a:t>
                </a:r>
                <a14:m>
                  <m:oMath xmlns:m="http://schemas.openxmlformats.org/officeDocument/2006/math">
                    <m:sSup>
                      <m:sSupPr>
                        <m:ctrlPr>
                          <a:rPr lang="en-US" i="1" smtClean="0">
                            <a:latin typeface="Cambria Math" panose="02040503050406030204" pitchFamily="18" charset="0"/>
                          </a:rPr>
                        </m:ctrlPr>
                      </m:sSupPr>
                      <m:e>
                        <m:d>
                          <m:dPr>
                            <m:ctrlPr>
                              <a:rPr lang="is-IS" i="1" smtClean="0">
                                <a:latin typeface="Cambria Math" panose="02040503050406030204" pitchFamily="18" charset="0"/>
                              </a:rPr>
                            </m:ctrlPr>
                          </m:dPr>
                          <m:e>
                            <m:d>
                              <m:dPr>
                                <m:begChr m:val="["/>
                                <m:endChr m:val="]"/>
                                <m:ctrlPr>
                                  <a:rPr lang="pt-BR" i="1" smtClean="0">
                                    <a:latin typeface="Cambria Math" panose="02040503050406030204" pitchFamily="18" charset="0"/>
                                  </a:rPr>
                                </m:ctrlPr>
                              </m:dPr>
                              <m:e>
                                <m:r>
                                  <a:rPr lang="en-GB" b="0" i="1" smtClean="0">
                                    <a:latin typeface="Cambria Math" charset="0"/>
                                  </a:rPr>
                                  <m:t>𝑎</m:t>
                                </m:r>
                              </m:e>
                            </m:d>
                            <m:d>
                              <m:dPr>
                                <m:begChr m:val="["/>
                                <m:endChr m:val="]"/>
                                <m:ctrlPr>
                                  <a:rPr lang="pt-BR" i="1" smtClean="0">
                                    <a:latin typeface="Cambria Math" panose="02040503050406030204" pitchFamily="18" charset="0"/>
                                  </a:rPr>
                                </m:ctrlPr>
                              </m:dPr>
                              <m:e>
                                <m:r>
                                  <a:rPr lang="en-GB" b="0" i="1" smtClean="0">
                                    <a:latin typeface="Cambria Math" charset="0"/>
                                  </a:rPr>
                                  <m:t>𝑏</m:t>
                                </m:r>
                              </m:e>
                            </m:d>
                          </m:e>
                        </m:d>
                      </m:e>
                      <m:sup>
                        <m:r>
                          <a:rPr lang="en-GB" b="0" i="1" smtClean="0">
                            <a:latin typeface="Cambria Math" charset="0"/>
                          </a:rPr>
                          <m:t>−1</m:t>
                        </m:r>
                      </m:sup>
                    </m:sSup>
                    <m:r>
                      <a:rPr lang="en-GB" b="0" i="1" smtClean="0">
                        <a:latin typeface="Cambria Math" charset="0"/>
                      </a:rPr>
                      <m:t>=</m:t>
                    </m:r>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𝑏</m:t>
                            </m:r>
                          </m:e>
                        </m:d>
                      </m:e>
                      <m:sup>
                        <m:r>
                          <a:rPr lang="en-GB" b="0" i="1" smtClean="0">
                            <a:latin typeface="Cambria Math" charset="0"/>
                          </a:rPr>
                          <m:t>−1</m:t>
                        </m:r>
                      </m:sup>
                    </m:sSup>
                    <m:sSup>
                      <m:sSupPr>
                        <m:ctrlPr>
                          <a:rPr lang="en-GB" b="0" i="1" smtClean="0">
                            <a:latin typeface="Cambria Math" panose="02040503050406030204" pitchFamily="18" charset="0"/>
                          </a:rPr>
                        </m:ctrlPr>
                      </m:sSupPr>
                      <m:e>
                        <m:d>
                          <m:dPr>
                            <m:begChr m:val="["/>
                            <m:endChr m:val="]"/>
                            <m:ctrlPr>
                              <a:rPr lang="pt-BR" b="0"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r>
                      <a:rPr lang="en-GB">
                        <a:latin typeface="Cambria Math" charset="0"/>
                      </a:rPr>
                      <m:t>;</m:t>
                    </m:r>
                  </m:oMath>
                </a14:m>
                <a:r>
                  <a:rPr lang="en-US" dirty="0"/>
                  <a:t> order of multiplication is changed</a:t>
                </a:r>
              </a:p>
              <a:p>
                <a:pPr>
                  <a:buClr>
                    <a:schemeClr val="tx1"/>
                  </a:buClr>
                  <a:buFont typeface="Arial" charset="0"/>
                  <a:buChar char="•"/>
                </a:pPr>
                <a:endParaRPr lang="en-US"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r="-73"/>
                </a:stretch>
              </a:blipFill>
            </p:spPr>
            <p:txBody>
              <a:bodyPr/>
              <a:lstStyle/>
              <a:p>
                <a:r>
                  <a:rPr lang="en-US">
                    <a:noFill/>
                  </a:rPr>
                  <a:t> </a:t>
                </a:r>
              </a:p>
            </p:txBody>
          </p:sp>
        </mc:Fallback>
      </mc:AlternateContent>
    </p:spTree>
    <p:extLst>
      <p:ext uri="{BB962C8B-B14F-4D97-AF65-F5344CB8AC3E}">
        <p14:creationId xmlns:p14="http://schemas.microsoft.com/office/powerpoint/2010/main" val="1382717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The Determinant of a Matrix:</a:t>
                </a:r>
              </a:p>
              <a:p>
                <a:pPr marL="45720" indent="0">
                  <a:buClr>
                    <a:schemeClr val="tx1"/>
                  </a:buClr>
                  <a:buNone/>
                </a:pPr>
                <a:endParaRPr lang="en-US" b="1" i="1" dirty="0"/>
              </a:p>
              <a:p>
                <a:pPr marL="45720" indent="0">
                  <a:buClr>
                    <a:schemeClr val="tx1"/>
                  </a:buClr>
                  <a:buNone/>
                </a:pPr>
                <a:endParaRPr lang="en-US" dirty="0"/>
              </a:p>
              <a:p>
                <a:pPr marL="45720" indent="0">
                  <a:buClr>
                    <a:schemeClr val="tx1"/>
                  </a:buClr>
                  <a:buNone/>
                </a:pPr>
                <a:r>
                  <a:rPr lang="en-US" dirty="0"/>
                  <a:t>Useful quantity that is used to determine if a matrix has an inverse.</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endParaRPr lang="en-US" b="1" i="1" dirty="0"/>
              </a:p>
              <a:p>
                <a:pPr>
                  <a:buClr>
                    <a:schemeClr val="tx1"/>
                  </a:buClr>
                  <a:buFontTx/>
                  <a:buChar char="-"/>
                </a:pPr>
                <a:r>
                  <a:rPr lang="en-US" dirty="0"/>
                  <a:t>over all </a:t>
                </a:r>
                <a14:m>
                  <m:oMath xmlns:m="http://schemas.openxmlformats.org/officeDocument/2006/math">
                    <m:r>
                      <a:rPr lang="en-GB" b="0" i="1" smtClean="0">
                        <a:latin typeface="Cambria Math" charset="0"/>
                      </a:rPr>
                      <m:t>𝑛</m:t>
                    </m:r>
                    <m:r>
                      <a:rPr lang="en-GB" b="0" i="1" smtClean="0">
                        <a:latin typeface="Cambria Math" charset="0"/>
                      </a:rPr>
                      <m:t>!</m:t>
                    </m:r>
                  </m:oMath>
                </a14:m>
                <a:endParaRPr lang="en-US" b="1" i="1" dirty="0"/>
              </a:p>
              <a:p>
                <a:pPr>
                  <a:buClr>
                    <a:schemeClr val="tx1"/>
                  </a:buClr>
                  <a:buFontTx/>
                  <a:buChar char="-"/>
                </a:pPr>
                <a:endParaRPr lang="en-US" b="1" i="1" dirty="0"/>
              </a:p>
              <a:p>
                <a:pPr marL="45720" indent="0">
                  <a:buClr>
                    <a:schemeClr val="tx1"/>
                  </a:buClr>
                  <a:buNone/>
                </a:pPr>
                <a:endParaRPr lang="en-US" b="1" i="1" dirty="0"/>
              </a:p>
              <a:p>
                <a:pPr marL="45720" indent="0">
                  <a:buClr>
                    <a:schemeClr val="tx1"/>
                  </a:buClr>
                  <a:buNone/>
                </a:pP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73"/>
                </a:stretch>
              </a:blipFill>
            </p:spPr>
            <p:txBody>
              <a:bodyPr/>
              <a:lstStyle/>
              <a:p>
                <a:r>
                  <a:rPr lang="en-US">
                    <a:noFill/>
                  </a:rPr>
                  <a:t> </a:t>
                </a:r>
              </a:p>
            </p:txBody>
          </p:sp>
        </mc:Fallback>
      </mc:AlternateContent>
      <p:pic>
        <p:nvPicPr>
          <p:cNvPr id="4" name="Picture 2" descr="\\172.16.3.215\data4\Graphics\Powerpoint\WILEY WORK\GILAT\Final Files\ch02\gilat_3e_eq_02_40.jpg"/>
          <p:cNvPicPr>
            <a:picLocks noChangeAspect="1" noChangeArrowheads="1"/>
          </p:cNvPicPr>
          <p:nvPr/>
        </p:nvPicPr>
        <p:blipFill>
          <a:blip r:embed="rId3"/>
          <a:stretch>
            <a:fillRect/>
          </a:stretch>
        </p:blipFill>
        <p:spPr bwMode="auto">
          <a:xfrm>
            <a:off x="684105" y="3108318"/>
            <a:ext cx="7559887" cy="669589"/>
          </a:xfrm>
          <a:prstGeom prst="rect">
            <a:avLst/>
          </a:prstGeom>
          <a:noFill/>
        </p:spPr>
      </p:pic>
    </p:spTree>
    <p:extLst>
      <p:ext uri="{BB962C8B-B14F-4D97-AF65-F5344CB8AC3E}">
        <p14:creationId xmlns:p14="http://schemas.microsoft.com/office/powerpoint/2010/main" val="127774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Clr>
                    <a:schemeClr val="tx1"/>
                  </a:buClr>
                  <a:buNone/>
                </a:pPr>
                <a:r>
                  <a:rPr lang="en-US" b="1" i="1" dirty="0"/>
                  <a:t>Cramer’s Rule and Solution to a System of Simultaneous Equations:</a:t>
                </a:r>
              </a:p>
              <a:p>
                <a:pPr marL="45720" indent="0">
                  <a:buClr>
                    <a:schemeClr val="tx1"/>
                  </a:buClr>
                  <a:buNone/>
                </a:pPr>
                <a:br>
                  <a:rPr lang="en-US" b="1" i="1" dirty="0"/>
                </a:br>
                <a:r>
                  <a:rPr lang="en-US" dirty="0"/>
                  <a:t>Given a set of </a:t>
                </a:r>
                <a14:m>
                  <m:oMath xmlns:m="http://schemas.openxmlformats.org/officeDocument/2006/math">
                    <m:r>
                      <a:rPr lang="en-GB" b="0" i="1" smtClean="0">
                        <a:latin typeface="Cambria Math" charset="0"/>
                      </a:rPr>
                      <m:t>𝑛</m:t>
                    </m:r>
                  </m:oMath>
                </a14:m>
                <a:r>
                  <a:rPr lang="en-US" dirty="0"/>
                  <a:t> simultaneous equations with </a:t>
                </a:r>
                <a14:m>
                  <m:oMath xmlns:m="http://schemas.openxmlformats.org/officeDocument/2006/math">
                    <m:r>
                      <a:rPr lang="en-GB" b="0" i="1" smtClean="0">
                        <a:latin typeface="Cambria Math" charset="0"/>
                      </a:rPr>
                      <m:t>𝑛</m:t>
                    </m:r>
                  </m:oMath>
                </a14:m>
                <a:r>
                  <a:rPr lang="en-US" dirty="0"/>
                  <a:t> unknowns:</a:t>
                </a:r>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endParaRPr lang="en-US" dirty="0"/>
              </a:p>
              <a:p>
                <a:pPr marL="45720" indent="0">
                  <a:buClr>
                    <a:schemeClr val="tx1"/>
                  </a:buClr>
                  <a:buNone/>
                </a:pPr>
                <a:r>
                  <a:rPr lang="en-US" dirty="0"/>
                  <a:t>The system of equations can be written compactly using matrices (indeed this is the primary use of matrices!):</a:t>
                </a:r>
              </a:p>
              <a:p>
                <a:pPr marL="45720" indent="0">
                  <a:buClr>
                    <a:schemeClr val="tx1"/>
                  </a:buClr>
                  <a:buNone/>
                </a:pPr>
                <a:endParaRPr lang="en-US" dirty="0"/>
              </a:p>
              <a:p>
                <a:pPr marL="45720" indent="0">
                  <a:buClr>
                    <a:schemeClr val="tx1"/>
                  </a:buClr>
                  <a:buNone/>
                </a:pPr>
                <a:endParaRPr lang="en-US" b="1" i="1" dirty="0"/>
              </a:p>
              <a:p>
                <a:pPr marL="45720" indent="0">
                  <a:buClr>
                    <a:schemeClr val="tx1"/>
                  </a:buClr>
                  <a:buNone/>
                </a:pPr>
                <a:endParaRPr lang="en-US" b="1" i="1" dirty="0"/>
              </a:p>
              <a:p>
                <a:pPr marL="45720" indent="0">
                  <a:buClr>
                    <a:schemeClr val="tx1"/>
                  </a:buClr>
                  <a:buNone/>
                </a:pPr>
                <a:r>
                  <a:rPr lang="en-US" dirty="0"/>
                  <a:t>i.e.</a:t>
                </a:r>
                <a:br>
                  <a:rPr lang="en-US" b="1" i="1"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41.jpg"/>
          <p:cNvPicPr>
            <a:picLocks noChangeAspect="1" noChangeArrowheads="1"/>
          </p:cNvPicPr>
          <p:nvPr/>
        </p:nvPicPr>
        <p:blipFill>
          <a:blip r:embed="rId3"/>
          <a:stretch>
            <a:fillRect/>
          </a:stretch>
        </p:blipFill>
        <p:spPr bwMode="auto">
          <a:xfrm>
            <a:off x="677333" y="2152534"/>
            <a:ext cx="4532205" cy="1139525"/>
          </a:xfrm>
          <a:prstGeom prst="rect">
            <a:avLst/>
          </a:prstGeom>
          <a:noFill/>
        </p:spPr>
      </p:pic>
      <p:pic>
        <p:nvPicPr>
          <p:cNvPr id="6" name="Picture 2" descr="\\172.16.3.215\data4\Graphics\Powerpoint\WILEY WORK\GILAT\Final Files\ch02\gilat_3e_eq_02_42.jpg"/>
          <p:cNvPicPr>
            <a:picLocks noChangeAspect="1" noChangeArrowheads="1"/>
          </p:cNvPicPr>
          <p:nvPr/>
        </p:nvPicPr>
        <p:blipFill>
          <a:blip r:embed="rId4"/>
          <a:stretch>
            <a:fillRect/>
          </a:stretch>
        </p:blipFill>
        <p:spPr bwMode="auto">
          <a:xfrm>
            <a:off x="677333" y="4251283"/>
            <a:ext cx="4429688" cy="1199180"/>
          </a:xfrm>
          <a:prstGeom prst="rect">
            <a:avLst/>
          </a:prstGeom>
          <a:noFill/>
        </p:spPr>
      </p:pic>
      <p:pic>
        <p:nvPicPr>
          <p:cNvPr id="7" name="Picture 2" descr="\\172.16.3.215\data4\Graphics\Powerpoint\WILEY WORK\GILAT\Final Files\ch02\gilat_3e_eq_02_43.jpg"/>
          <p:cNvPicPr>
            <a:picLocks noChangeAspect="1" noChangeArrowheads="1"/>
          </p:cNvPicPr>
          <p:nvPr/>
        </p:nvPicPr>
        <p:blipFill>
          <a:blip r:embed="rId5"/>
          <a:stretch>
            <a:fillRect/>
          </a:stretch>
        </p:blipFill>
        <p:spPr bwMode="auto">
          <a:xfrm>
            <a:off x="677333" y="6077343"/>
            <a:ext cx="4395893" cy="222934"/>
          </a:xfrm>
          <a:prstGeom prst="rect">
            <a:avLst/>
          </a:prstGeom>
          <a:noFill/>
        </p:spPr>
      </p:pic>
    </p:spTree>
    <p:extLst>
      <p:ext uri="{BB962C8B-B14F-4D97-AF65-F5344CB8AC3E}">
        <p14:creationId xmlns:p14="http://schemas.microsoft.com/office/powerpoint/2010/main" val="139651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a:noFill/>
            </p:spPr>
            <p:txBody>
              <a:bodyPr>
                <a:normAutofit/>
              </a:bodyPr>
              <a:lstStyle/>
              <a:p>
                <a:pPr marL="45720" indent="0">
                  <a:buNone/>
                </a:pPr>
                <a:endParaRPr lang="en-US" dirty="0"/>
              </a:p>
              <a:p>
                <a:pPr marL="45720" indent="0">
                  <a:buNone/>
                </a:pPr>
                <a:r>
                  <a:rPr lang="en-US" b="1" i="1" dirty="0"/>
                  <a:t>Cramer’s Rule and Solution to a System of Simultaneous Equations:</a:t>
                </a:r>
              </a:p>
              <a:p>
                <a:pPr marL="45720" indent="0">
                  <a:buNone/>
                </a:pPr>
                <a:endParaRPr lang="en-US" b="1" i="1" dirty="0"/>
              </a:p>
              <a:p>
                <a:pPr marL="45720" indent="0">
                  <a:buNone/>
                </a:pPr>
                <a:r>
                  <a:rPr lang="en-US" dirty="0"/>
                  <a:t>Cramer’s Rule states that the solution (for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𝑥</m:t>
                        </m:r>
                      </m:e>
                    </m:d>
                  </m:oMath>
                </a14:m>
                <a:r>
                  <a:rPr lang="en-US" dirty="0"/>
                  <a:t>), if it exists, is given by:</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GB" b="0" i="1" smtClean="0">
                            <a:latin typeface="Cambria Math" charset="0"/>
                          </a:rPr>
                          <m:t>𝑎</m:t>
                        </m:r>
                      </m:e>
                      <m:sub>
                        <m:r>
                          <a:rPr lang="en-GB" b="0" i="1" smtClean="0">
                            <a:latin typeface="Cambria Math" charset="0"/>
                          </a:rPr>
                          <m:t>𝑗</m:t>
                        </m:r>
                      </m:sub>
                      <m:sup>
                        <m:r>
                          <a:rPr lang="en-GB" b="0" i="1" smtClean="0">
                            <a:latin typeface="Cambria Math" charset="0"/>
                          </a:rPr>
                          <m:t>′</m:t>
                        </m:r>
                      </m:sup>
                    </m:sSubSup>
                  </m:oMath>
                </a14:m>
                <a:r>
                  <a:rPr lang="en-US" dirty="0"/>
                  <a:t> is the matrix formed  by replacing the </a:t>
                </a:r>
                <a14:m>
                  <m:oMath xmlns:m="http://schemas.openxmlformats.org/officeDocument/2006/math">
                    <m:r>
                      <a:rPr lang="en-GB" b="0" i="1" smtClean="0">
                        <a:latin typeface="Cambria Math" charset="0"/>
                      </a:rPr>
                      <m:t>𝑗</m:t>
                    </m:r>
                  </m:oMath>
                </a14:m>
                <a:r>
                  <a:rPr lang="en-US" dirty="0" err="1"/>
                  <a:t>th</a:t>
                </a:r>
                <a:r>
                  <a:rPr lang="en-US" dirty="0"/>
                  <a:t> column of the matrix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e>
                    </m:d>
                  </m:oMath>
                </a14:m>
                <a:r>
                  <a:rPr lang="en-US" dirty="0"/>
                  <a:t> with the column vector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oMath>
                </a14:m>
                <a:endParaRPr lang="en-US" dirty="0"/>
              </a:p>
              <a:p>
                <a:pPr marL="45720" indent="0">
                  <a:buNone/>
                </a:pPr>
                <a:r>
                  <a:rPr lang="en-US" dirty="0"/>
                  <a:t>Note: </a:t>
                </a:r>
                <a14:m>
                  <m:oMath xmlns:m="http://schemas.openxmlformats.org/officeDocument/2006/math">
                    <m:sSup>
                      <m:sSupPr>
                        <m:ctrlPr>
                          <a:rPr lang="en-US" i="1" smtClean="0">
                            <a:latin typeface="Cambria Math" panose="02040503050406030204" pitchFamily="18" charset="0"/>
                          </a:rPr>
                        </m:ctrlPr>
                      </m:sSupPr>
                      <m:e>
                        <m:d>
                          <m:dPr>
                            <m:begChr m:val="["/>
                            <m:endChr m:val="]"/>
                            <m:ctrlPr>
                              <a:rPr lang="pt-BR" i="1" smtClean="0">
                                <a:latin typeface="Cambria Math" panose="02040503050406030204" pitchFamily="18" charset="0"/>
                              </a:rPr>
                            </m:ctrlPr>
                          </m:dPr>
                          <m:e>
                            <m:r>
                              <a:rPr lang="en-GB" b="0" i="1" smtClean="0">
                                <a:latin typeface="Cambria Math" charset="0"/>
                              </a:rPr>
                              <m:t>𝑎</m:t>
                            </m:r>
                          </m:e>
                        </m:d>
                      </m:e>
                      <m:sup>
                        <m:r>
                          <a:rPr lang="en-GB" b="0" i="1" smtClean="0">
                            <a:latin typeface="Cambria Math" charset="0"/>
                          </a:rPr>
                          <m:t>−1</m:t>
                        </m:r>
                      </m:sup>
                    </m:sSup>
                  </m:oMath>
                </a14:m>
                <a:r>
                  <a:rPr lang="en-US" dirty="0"/>
                  <a:t> exists </a:t>
                </a:r>
                <a14:m>
                  <m:oMath xmlns:m="http://schemas.openxmlformats.org/officeDocument/2006/math">
                    <m:r>
                      <a:rPr lang="en-GB" b="0" i="1" smtClean="0">
                        <a:latin typeface="Cambria Math" charset="0"/>
                      </a:rPr>
                      <m:t>𝑖𝑓𝑓</m:t>
                    </m:r>
                    <m:r>
                      <a:rPr lang="en-GB" b="0" i="1" smtClean="0">
                        <a:latin typeface="Cambria Math" charset="0"/>
                      </a:rPr>
                      <m:t> </m:t>
                    </m:r>
                    <m:r>
                      <m:rPr>
                        <m:sty m:val="p"/>
                      </m:rPr>
                      <a:rPr lang="en-GB" b="0" i="0" smtClean="0">
                        <a:latin typeface="Cambria Math" charset="0"/>
                      </a:rPr>
                      <m:t>det</m:t>
                    </m:r>
                    <m:r>
                      <a:rPr lang="en-GB" b="0" i="1" smtClean="0">
                        <a:latin typeface="Cambria Math" charset="0"/>
                      </a:rPr>
                      <m:t>⁡(</m:t>
                    </m:r>
                    <m:r>
                      <a:rPr lang="en-GB" b="0" i="1" smtClean="0">
                        <a:latin typeface="Cambria Math" charset="0"/>
                      </a:rPr>
                      <m:t>𝑎</m:t>
                    </m:r>
                    <m:r>
                      <a:rPr lang="en-GB" b="0" i="1" smtClean="0">
                        <a:latin typeface="Cambria Math" charset="0"/>
                      </a:rPr>
                      <m:t>)≠0</m:t>
                    </m:r>
                  </m:oMath>
                </a14:m>
                <a:endParaRPr lang="en-US" dirty="0"/>
              </a:p>
              <a:p>
                <a:pPr marL="45720" indent="0">
                  <a:buNone/>
                </a:pP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charset="0"/>
                          </a:rPr>
                          <m:t>det</m:t>
                        </m:r>
                      </m:fName>
                      <m:e>
                        <m:d>
                          <m:dPr>
                            <m:ctrlPr>
                              <a:rPr lang="en-GB" b="0" i="1" smtClean="0">
                                <a:latin typeface="Cambria Math" panose="02040503050406030204" pitchFamily="18" charset="0"/>
                              </a:rPr>
                            </m:ctrlPr>
                          </m:dPr>
                          <m:e>
                            <m:r>
                              <a:rPr lang="en-GB" b="0" i="1" smtClean="0">
                                <a:latin typeface="Cambria Math" charset="0"/>
                              </a:rPr>
                              <m:t>𝑎</m:t>
                            </m:r>
                          </m:e>
                        </m:d>
                      </m:e>
                    </m:func>
                    <m:r>
                      <a:rPr lang="en-GB" b="0" i="1" smtClean="0">
                        <a:latin typeface="Cambria Math" charset="0"/>
                      </a:rPr>
                      <m:t>=0</m:t>
                    </m:r>
                  </m:oMath>
                </a14:m>
                <a:r>
                  <a:rPr lang="en-US" dirty="0"/>
                  <a:t> if one or more columns or rows of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charset="0"/>
                          </a:rPr>
                          <m:t>𝑎</m:t>
                        </m:r>
                      </m:e>
                    </m:d>
                  </m:oMath>
                </a14:m>
                <a:r>
                  <a:rPr lang="en-US" dirty="0"/>
                  <a:t> are not linearly independent.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a:blip r:embed="rId2"/>
                <a:stretch>
                  <a:fillRect l="-303" r="-908"/>
                </a:stretch>
              </a:blipFill>
            </p:spPr>
            <p:txBody>
              <a:bodyPr/>
              <a:lstStyle/>
              <a:p>
                <a:r>
                  <a:rPr lang="en-US">
                    <a:noFill/>
                  </a:rPr>
                  <a:t> </a:t>
                </a:r>
              </a:p>
            </p:txBody>
          </p:sp>
        </mc:Fallback>
      </mc:AlternateContent>
      <p:pic>
        <p:nvPicPr>
          <p:cNvPr id="8" name="Picture 2" descr="\\172.16.3.215\data4\Graphics\Powerpoint\WILEY WORK\GILAT\Final Files\ch02\gilat_3e_eq_02_44.jpg"/>
          <p:cNvPicPr>
            <a:picLocks noChangeAspect="1" noChangeArrowheads="1"/>
          </p:cNvPicPr>
          <p:nvPr/>
        </p:nvPicPr>
        <p:blipFill>
          <a:blip r:embed="rId3"/>
          <a:stretch>
            <a:fillRect/>
          </a:stretch>
        </p:blipFill>
        <p:spPr bwMode="auto">
          <a:xfrm>
            <a:off x="655308" y="2657618"/>
            <a:ext cx="6945220" cy="734209"/>
          </a:xfrm>
          <a:prstGeom prst="rect">
            <a:avLst/>
          </a:prstGeom>
          <a:solidFill>
            <a:srgbClr val="FFFF00"/>
          </a:solidFill>
        </p:spPr>
      </p:pic>
      <p:pic>
        <p:nvPicPr>
          <p:cNvPr id="4" name="Picture 2" descr="\\172.16.3.215\data4\Graphics\Powerpoint\WILEY WORK\GILAT\Final Files\ch02\gilat_3e_eq_02_44.jpg">
            <a:extLst>
              <a:ext uri="{FF2B5EF4-FFF2-40B4-BE49-F238E27FC236}">
                <a16:creationId xmlns:a16="http://schemas.microsoft.com/office/drawing/2014/main" id="{B30EE4DE-FAE0-7E4B-B6C6-F50F98665DF1}"/>
              </a:ext>
            </a:extLst>
          </p:cNvPr>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55308" y="2657618"/>
            <a:ext cx="6945220" cy="734209"/>
          </a:xfrm>
          <a:prstGeom prst="rect">
            <a:avLst/>
          </a:prstGeom>
          <a:solidFill>
            <a:srgbClr val="FF0000"/>
          </a:solidFill>
        </p:spPr>
      </p:pic>
    </p:spTree>
    <p:extLst>
      <p:ext uri="{BB962C8B-B14F-4D97-AF65-F5344CB8AC3E}">
        <p14:creationId xmlns:p14="http://schemas.microsoft.com/office/powerpoint/2010/main" val="238372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Example:</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0" t="41580" r="6486" b="12593"/>
          <a:stretch/>
        </p:blipFill>
        <p:spPr>
          <a:xfrm>
            <a:off x="2628000" y="1009226"/>
            <a:ext cx="4356000" cy="3142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903" t="9086" r="12661" b="56938"/>
          <a:stretch/>
        </p:blipFill>
        <p:spPr>
          <a:xfrm>
            <a:off x="2628000" y="4152054"/>
            <a:ext cx="4356000" cy="2330027"/>
          </a:xfrm>
          <a:prstGeom prst="rect">
            <a:avLst/>
          </a:prstGeom>
        </p:spPr>
      </p:pic>
    </p:spTree>
    <p:extLst>
      <p:ext uri="{BB962C8B-B14F-4D97-AF65-F5344CB8AC3E}">
        <p14:creationId xmlns:p14="http://schemas.microsoft.com/office/powerpoint/2010/main" val="174753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b="1" i="1" dirty="0"/>
              </a:p>
              <a:p>
                <a:pPr marL="45720" indent="0">
                  <a:buNone/>
                </a:pPr>
                <a:r>
                  <a:rPr lang="en-US" dirty="0"/>
                  <a:t>An ordinary differential equation is one that contains one dependent variable (e.g. y), one independent variable (e.g. x) and ordinary (as opposed to partial) derivatives of the dependent variable.</a:t>
                </a:r>
              </a:p>
              <a:p>
                <a:pPr marL="45720" indent="0">
                  <a:buNone/>
                </a:pPr>
                <a:r>
                  <a:rPr lang="en-US" dirty="0"/>
                  <a:t>It is said to be linear if its dependence on the dependent variable and its derivatives is linear.</a:t>
                </a:r>
              </a:p>
              <a:p>
                <a:pPr marL="45720" indent="0">
                  <a:buNone/>
                </a:pPr>
                <a:r>
                  <a:rPr lang="en-US" dirty="0"/>
                  <a:t>Examples of linear ODEs: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=10</m:t>
                      </m:r>
                      <m:r>
                        <a:rPr lang="en-GB" b="0" i="1" smtClean="0">
                          <a:latin typeface="Cambria Math" charset="0"/>
                        </a:rPr>
                        <m:t>𝑥</m:t>
                      </m:r>
                    </m:oMath>
                  </m:oMathPara>
                </a14:m>
                <a:endParaRPr lang="en-US"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𝑐</m:t>
                      </m:r>
                      <m:f>
                        <m:fPr>
                          <m:ctrlPr>
                            <a:rPr lang="bg-BG" b="0" i="1" smtClean="0">
                              <a:latin typeface="Cambria Math" panose="02040503050406030204" pitchFamily="18" charset="0"/>
                            </a:rPr>
                          </m:ctrlPr>
                        </m:fPr>
                        <m:num>
                          <m:r>
                            <a:rPr lang="en-GB" b="0" i="1" smtClean="0">
                              <a:latin typeface="Cambria Math" charset="0"/>
                            </a:rPr>
                            <m:t>𝑑𝑥</m:t>
                          </m:r>
                        </m:num>
                        <m:den>
                          <m:r>
                            <a:rPr lang="en-GB" b="0" i="1" smtClean="0">
                              <a:latin typeface="Cambria Math" charset="0"/>
                            </a:rPr>
                            <m:t>𝑑𝑡</m:t>
                          </m:r>
                        </m:den>
                      </m:f>
                      <m:r>
                        <a:rPr lang="en-GB" b="0" i="1" smtClean="0">
                          <a:latin typeface="Cambria Math" charset="0"/>
                        </a:rPr>
                        <m:t>+</m:t>
                      </m:r>
                      <m:r>
                        <a:rPr lang="en-GB" b="0" i="1" smtClean="0">
                          <a:latin typeface="Cambria Math" charset="0"/>
                        </a:rPr>
                        <m:t>𝑘𝑥</m:t>
                      </m:r>
                      <m:r>
                        <a:rPr lang="en-GB" b="0" i="1" smtClean="0">
                          <a:latin typeface="Cambria Math" charset="0"/>
                        </a:rPr>
                        <m:t>=−</m:t>
                      </m:r>
                      <m:r>
                        <a:rPr lang="en-GB" b="0" i="1" smtClean="0">
                          <a:latin typeface="Cambria Math" charset="0"/>
                        </a:rPr>
                        <m:t>𝑚</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𝑥</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oMath>
                  </m:oMathPara>
                </a14:m>
                <a:endParaRPr lang="en-US" dirty="0"/>
              </a:p>
              <a:p>
                <a:pPr marL="45720" indent="0">
                  <a:buNone/>
                </a:pPr>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54061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endParaRPr lang="en-US" dirty="0"/>
              </a:p>
              <a:p>
                <a:pPr marL="45720" indent="0">
                  <a:buNone/>
                </a:pPr>
                <a:r>
                  <a:rPr lang="en-US" dirty="0"/>
                  <a:t>An ODE is non-linear if any of the coefficients are functions of the dependent variable.</a:t>
                </a:r>
              </a:p>
              <a:p>
                <a:pPr marL="45720" indent="0">
                  <a:buNone/>
                </a:pPr>
                <a:endParaRPr lang="en-US" dirty="0"/>
              </a:p>
              <a:p>
                <a:pPr marL="45720" indent="0">
                  <a:buNone/>
                </a:pPr>
                <a:r>
                  <a:rPr lang="en-US" dirty="0"/>
                  <a:t>Examples:</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sSup>
                            <m:sSupPr>
                              <m:ctrlPr>
                                <a:rPr lang="bg-BG" i="1" smtClean="0">
                                  <a:latin typeface="Cambria Math" panose="02040503050406030204" pitchFamily="18" charset="0"/>
                                </a:rPr>
                              </m:ctrlPr>
                            </m:sSupPr>
                            <m:e>
                              <m:r>
                                <a:rPr lang="en-GB" b="0" i="1" smtClean="0">
                                  <a:latin typeface="Cambria Math" charset="0"/>
                                </a:rPr>
                                <m:t>𝑑</m:t>
                              </m:r>
                            </m:e>
                            <m:sup>
                              <m:r>
                                <a:rPr lang="en-GB" b="0" i="1" smtClean="0">
                                  <a:latin typeface="Cambria Math" charset="0"/>
                                </a:rPr>
                                <m:t>2</m:t>
                              </m:r>
                            </m:sup>
                          </m:sSup>
                          <m:r>
                            <a:rPr lang="en-GB" b="0" i="1" smtClean="0">
                              <a:latin typeface="Cambria Math" charset="0"/>
                            </a:rPr>
                            <m:t>𝑦</m:t>
                          </m:r>
                        </m:num>
                        <m:den>
                          <m:r>
                            <a:rPr lang="en-GB" b="0" i="1" smtClean="0">
                              <a:latin typeface="Cambria Math" charset="0"/>
                            </a:rPr>
                            <m:t>𝑑</m:t>
                          </m:r>
                          <m:sSup>
                            <m:sSupPr>
                              <m:ctrlPr>
                                <a:rPr lang="en-GB" b="0" i="1" smtClean="0">
                                  <a:latin typeface="Cambria Math" panose="02040503050406030204" pitchFamily="18" charset="0"/>
                                </a:rPr>
                              </m:ctrlPr>
                            </m:sSupPr>
                            <m:e>
                              <m:r>
                                <a:rPr lang="en-GB" b="0" i="1" smtClean="0">
                                  <a:latin typeface="Cambria Math" charset="0"/>
                                </a:rPr>
                                <m:t>𝑡</m:t>
                              </m:r>
                            </m:e>
                            <m:sup>
                              <m:r>
                                <a:rPr lang="en-GB" b="0" i="1" smtClean="0">
                                  <a:latin typeface="Cambria Math" charset="0"/>
                                </a:rPr>
                                <m:t>2</m:t>
                              </m:r>
                            </m:sup>
                          </m:sSup>
                        </m:den>
                      </m:f>
                      <m:r>
                        <a:rPr lang="en-GB" b="0" i="1" smtClean="0">
                          <a:latin typeface="Cambria Math" charset="0"/>
                        </a:rPr>
                        <m:t>+</m:t>
                      </m:r>
                      <m:func>
                        <m:funcPr>
                          <m:ctrlPr>
                            <a:rPr lang="en-GB" b="0" i="1" smtClean="0">
                              <a:latin typeface="Cambria Math" panose="02040503050406030204" pitchFamily="18" charset="0"/>
                            </a:rPr>
                          </m:ctrlPr>
                        </m:funcPr>
                        <m:fName>
                          <m:r>
                            <m:rPr>
                              <m:sty m:val="p"/>
                            </m:rPr>
                            <a:rPr lang="en-GB" b="0" i="0" smtClean="0">
                              <a:latin typeface="Cambria Math" charset="0"/>
                            </a:rPr>
                            <m:t>sin</m:t>
                          </m:r>
                        </m:fName>
                        <m:e>
                          <m:r>
                            <a:rPr lang="en-GB" b="0" i="1" smtClean="0">
                              <a:latin typeface="Cambria Math" charset="0"/>
                            </a:rPr>
                            <m:t>𝑦</m:t>
                          </m:r>
                        </m:e>
                      </m:func>
                      <m:r>
                        <a:rPr lang="en-GB" b="0" i="1" smtClean="0">
                          <a:latin typeface="Cambria Math" charset="0"/>
                        </a:rPr>
                        <m:t>=4</m:t>
                      </m:r>
                    </m:oMath>
                  </m:oMathPara>
                </a14:m>
                <a:endParaRPr lang="en-GB" b="0" dirty="0"/>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𝑦</m:t>
                      </m:r>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b="0" i="1" smtClean="0">
                          <a:latin typeface="Cambria Math" charset="0"/>
                        </a:rPr>
                        <m:t>+3</m:t>
                      </m:r>
                      <m:r>
                        <a:rPr lang="en-GB" b="0" i="1" smtClean="0">
                          <a:latin typeface="Cambria Math" charset="0"/>
                        </a:rPr>
                        <m:t>𝑦</m:t>
                      </m:r>
                      <m:r>
                        <a:rPr lang="en-GB" b="0" i="1" smtClean="0">
                          <a:latin typeface="Cambria Math" charset="0"/>
                        </a:rPr>
                        <m:t>=8</m:t>
                      </m:r>
                    </m:oMath>
                  </m:oMathPara>
                </a14:m>
                <a:endParaRPr lang="en-GB" b="0"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625586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Ordinary Differential Equations (ODE):</a:t>
                </a:r>
              </a:p>
              <a:p>
                <a:pPr marL="45720" indent="0">
                  <a:buNone/>
                </a:pPr>
                <a:endParaRPr lang="en-US" b="1" i="1" dirty="0"/>
              </a:p>
              <a:p>
                <a:pPr marL="45720" indent="0">
                  <a:buNone/>
                </a:pPr>
                <a:r>
                  <a:rPr lang="en-US" dirty="0"/>
                  <a:t>An ODE is said to be homogeneous if the coefficient of the independent variables is zero. Otherwise it is said to be nonhomogeneous.</a:t>
                </a:r>
              </a:p>
              <a:p>
                <a:pPr marL="45720" indent="0">
                  <a:buNone/>
                </a:pPr>
                <a:endParaRPr lang="en-US" dirty="0"/>
              </a:p>
              <a:p>
                <a:pPr marL="45720" indent="0">
                  <a:buNone/>
                </a:pPr>
                <a:r>
                  <a:rPr lang="en-US" dirty="0"/>
                  <a:t>Examples:</a:t>
                </a:r>
              </a:p>
              <a:p>
                <a:pPr marL="4572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r>
                        <a:rPr lang="en-GB" i="1">
                          <a:latin typeface="Cambria Math" charset="0"/>
                        </a:rPr>
                        <m:t>=10</m:t>
                      </m:r>
                      <m:r>
                        <a:rPr lang="en-GB" i="1">
                          <a:latin typeface="Cambria Math" charset="0"/>
                        </a:rPr>
                        <m:t>𝑥</m:t>
                      </m:r>
                    </m:oMath>
                  </m:oMathPara>
                </a14:m>
                <a:endParaRPr lang="en-US" dirty="0"/>
              </a:p>
              <a:p>
                <a:pPr marL="45720" indent="0">
                  <a:buNone/>
                </a:pPr>
                <a:r>
                  <a:rPr lang="en-US" dirty="0"/>
                  <a:t>Is a linear, nonhomogeneous ODE.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r>
                  <a:rPr lang="en-US" dirty="0"/>
                  <a:t>Is a non-linear, homogeneous ODE.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1889604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The order of an ODE is the highest derivative that appears in the equation.</a:t>
                </a:r>
              </a:p>
              <a:p>
                <a:pPr marL="45720" indent="0">
                  <a:buNone/>
                </a:pPr>
                <a:endParaRPr lang="en-US" dirty="0"/>
              </a:p>
              <a:p>
                <a:pPr marL="45720" indent="0">
                  <a:buNone/>
                </a:pPr>
                <a:r>
                  <a:rPr lang="en-US" dirty="0"/>
                  <a:t>Example:</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a:latin typeface="Cambria Math" panose="02040503050406030204" pitchFamily="18" charset="0"/>
                            </a:rPr>
                          </m:ctrlPr>
                        </m:fPr>
                        <m:num>
                          <m:sSup>
                            <m:sSupPr>
                              <m:ctrlPr>
                                <a:rPr lang="bg-BG" i="1">
                                  <a:latin typeface="Cambria Math" panose="02040503050406030204" pitchFamily="18" charset="0"/>
                                </a:rPr>
                              </m:ctrlPr>
                            </m:sSupPr>
                            <m:e>
                              <m:r>
                                <a:rPr lang="en-GB" i="1">
                                  <a:latin typeface="Cambria Math" charset="0"/>
                                </a:rPr>
                                <m:t>𝑑</m:t>
                              </m:r>
                            </m:e>
                            <m:sup>
                              <m:r>
                                <a:rPr lang="en-GB" i="1">
                                  <a:latin typeface="Cambria Math" charset="0"/>
                                </a:rPr>
                                <m:t>2</m:t>
                              </m:r>
                            </m:sup>
                          </m:sSup>
                          <m:r>
                            <a:rPr lang="en-GB" i="1">
                              <a:latin typeface="Cambria Math" charset="0"/>
                            </a:rPr>
                            <m:t>𝑦</m:t>
                          </m:r>
                        </m:num>
                        <m:den>
                          <m:r>
                            <a:rPr lang="en-GB" i="1">
                              <a:latin typeface="Cambria Math" charset="0"/>
                            </a:rPr>
                            <m:t>𝑑</m:t>
                          </m:r>
                          <m:sSup>
                            <m:sSupPr>
                              <m:ctrlPr>
                                <a:rPr lang="en-GB" i="1">
                                  <a:latin typeface="Cambria Math" panose="02040503050406030204" pitchFamily="18" charset="0"/>
                                </a:rPr>
                              </m:ctrlPr>
                            </m:sSupPr>
                            <m:e>
                              <m:r>
                                <a:rPr lang="en-GB" i="1">
                                  <a:latin typeface="Cambria Math" charset="0"/>
                                </a:rPr>
                                <m:t>𝑡</m:t>
                              </m:r>
                            </m:e>
                            <m:sup>
                              <m:r>
                                <a:rPr lang="en-GB" i="1">
                                  <a:latin typeface="Cambria Math" charset="0"/>
                                </a:rPr>
                                <m:t>2</m:t>
                              </m:r>
                            </m:sup>
                          </m:sSup>
                        </m:den>
                      </m:f>
                      <m:r>
                        <a:rPr lang="en-GB" i="1">
                          <a:latin typeface="Cambria Math" charset="0"/>
                        </a:rPr>
                        <m:t>+</m:t>
                      </m:r>
                      <m:func>
                        <m:funcPr>
                          <m:ctrlPr>
                            <a:rPr lang="en-GB" i="1">
                              <a:latin typeface="Cambria Math" panose="02040503050406030204" pitchFamily="18" charset="0"/>
                            </a:rPr>
                          </m:ctrlPr>
                        </m:funcPr>
                        <m:fName>
                          <m:r>
                            <m:rPr>
                              <m:sty m:val="p"/>
                            </m:rPr>
                            <a:rPr lang="en-GB">
                              <a:latin typeface="Cambria Math" charset="0"/>
                            </a:rPr>
                            <m:t>sin</m:t>
                          </m:r>
                        </m:fName>
                        <m:e>
                          <m:r>
                            <a:rPr lang="en-GB" i="1">
                              <a:latin typeface="Cambria Math" charset="0"/>
                            </a:rPr>
                            <m:t>𝑦</m:t>
                          </m:r>
                        </m:e>
                      </m:func>
                      <m:r>
                        <a:rPr lang="en-GB" i="1">
                          <a:latin typeface="Cambria Math" charset="0"/>
                        </a:rPr>
                        <m:t>=4</m:t>
                      </m:r>
                    </m:oMath>
                  </m:oMathPara>
                </a14:m>
                <a:endParaRPr lang="en-GB" dirty="0"/>
              </a:p>
              <a:p>
                <a:pPr marL="45720" indent="0">
                  <a:buNone/>
                </a:pPr>
                <a:endParaRPr lang="en-GB" dirty="0"/>
              </a:p>
              <a:p>
                <a:pPr marL="45720" indent="0">
                  <a:buNone/>
                </a:pPr>
                <a:r>
                  <a:rPr lang="en-GB" dirty="0"/>
                  <a:t>I</a:t>
                </a:r>
                <a:r>
                  <a:rPr lang="en-US" dirty="0"/>
                  <a:t>s a second order ODE.</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1600"/>
                </a:stretch>
              </a:blipFill>
            </p:spPr>
            <p:txBody>
              <a:bodyPr/>
              <a:lstStyle/>
              <a:p>
                <a:r>
                  <a:rPr lang="en-US">
                    <a:noFill/>
                  </a:rPr>
                  <a:t> </a:t>
                </a:r>
              </a:p>
            </p:txBody>
          </p:sp>
        </mc:Fallback>
      </mc:AlternateContent>
    </p:spTree>
    <p:extLst>
      <p:ext uri="{BB962C8B-B14F-4D97-AF65-F5344CB8AC3E}">
        <p14:creationId xmlns:p14="http://schemas.microsoft.com/office/powerpoint/2010/main" val="17105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Intermediate Value Theorem:</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a:p>
                <a:pPr marL="45720" indent="0">
                  <a:buNone/>
                </a:pPr>
                <a:endParaRPr lang="en-US" dirty="0"/>
              </a:p>
              <a:p>
                <a:pPr>
                  <a:buClr>
                    <a:schemeClr val="tx1"/>
                  </a:buClr>
                  <a:buFont typeface="Arial" charset="0"/>
                  <a:buChar char="•"/>
                </a:pPr>
                <a:r>
                  <a:rPr lang="en-US" dirty="0"/>
                  <a:t>States that if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continuous in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and </a:t>
                </a:r>
                <a14:m>
                  <m:oMath xmlns:m="http://schemas.openxmlformats.org/officeDocument/2006/math">
                    <m:r>
                      <a:rPr lang="en-GB" b="0" i="1" smtClean="0">
                        <a:latin typeface="Cambria Math" charset="0"/>
                      </a:rPr>
                      <m:t>𝑀</m:t>
                    </m:r>
                  </m:oMath>
                </a14:m>
                <a:r>
                  <a:rPr lang="en-US" dirty="0"/>
                  <a:t> is any number between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𝑏</m:t>
                    </m:r>
                    <m:r>
                      <a:rPr lang="en-GB" b="0" i="1" smtClean="0">
                        <a:latin typeface="Cambria Math" charset="0"/>
                      </a:rPr>
                      <m:t>)</m:t>
                    </m:r>
                  </m:oMath>
                </a14:m>
                <a:r>
                  <a:rPr lang="en-US" dirty="0"/>
                  <a:t> then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GB" b="0" i="1" smtClean="0">
                        <a:latin typeface="Cambria Math" charset="0"/>
                        <a:ea typeface="Cambria Math" charset="0"/>
                        <a:cs typeface="Cambria Math" charset="0"/>
                      </a:rPr>
                      <m:t>𝑐</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US" dirty="0"/>
                  <a:t> such that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r>
                      <a:rPr lang="en-GB" b="0" i="1" smtClean="0">
                        <a:latin typeface="Cambria Math" charset="0"/>
                      </a:rPr>
                      <m:t>𝑀</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2.jpg"/>
          <p:cNvPicPr>
            <a:picLocks noChangeAspect="1" noChangeArrowheads="1"/>
          </p:cNvPicPr>
          <p:nvPr/>
        </p:nvPicPr>
        <p:blipFill>
          <a:blip r:embed="rId3"/>
          <a:srcRect/>
          <a:stretch>
            <a:fillRect/>
          </a:stretch>
        </p:blipFill>
        <p:spPr bwMode="auto">
          <a:xfrm>
            <a:off x="2908480" y="1617875"/>
            <a:ext cx="3404268" cy="2373362"/>
          </a:xfrm>
          <a:prstGeom prst="rect">
            <a:avLst/>
          </a:prstGeom>
          <a:noFill/>
        </p:spPr>
      </p:pic>
    </p:spTree>
    <p:extLst>
      <p:ext uri="{BB962C8B-B14F-4D97-AF65-F5344CB8AC3E}">
        <p14:creationId xmlns:p14="http://schemas.microsoft.com/office/powerpoint/2010/main" val="84694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Ordinary Differential Equations (ODE):</a:t>
                </a:r>
              </a:p>
              <a:p>
                <a:pPr marL="45720" indent="0">
                  <a:buNone/>
                </a:pPr>
                <a:endParaRPr lang="en-US" dirty="0"/>
              </a:p>
              <a:p>
                <a:pPr marL="45720" indent="0">
                  <a:buNone/>
                </a:pPr>
                <a:endParaRPr lang="en-US" dirty="0"/>
              </a:p>
              <a:p>
                <a:pPr marL="45720" indent="0">
                  <a:buNone/>
                </a:pPr>
                <a:r>
                  <a:rPr lang="en-US" dirty="0"/>
                  <a:t>Boundary Conditions/Initial Conditions:</a:t>
                </a:r>
              </a:p>
              <a:p>
                <a:pPr marL="45720" indent="0">
                  <a:buNone/>
                </a:pPr>
                <a:endParaRPr lang="en-US" dirty="0"/>
              </a:p>
              <a:p>
                <a:pPr marL="45720" indent="0">
                  <a:buNone/>
                </a:pPr>
                <a:r>
                  <a:rPr lang="en-US" dirty="0"/>
                  <a:t>To eliminate integration constants when solving a DE we apply constraints. These are referred to as boundary conditions (solutions to the DE at particular points) and in the case of time dependent DEs, initial conditions (or the solution to the DE at </a:t>
                </a:r>
                <a14:m>
                  <m:oMath xmlns:m="http://schemas.openxmlformats.org/officeDocument/2006/math">
                    <m:r>
                      <a:rPr lang="en-GB" b="0" i="1" smtClean="0">
                        <a:latin typeface="Cambria Math" charset="0"/>
                      </a:rPr>
                      <m:t>𝑡</m:t>
                    </m:r>
                    <m:r>
                      <a:rPr lang="en-GB" b="0" i="1" smtClean="0">
                        <a:latin typeface="Cambria Math" charset="0"/>
                      </a:rPr>
                      <m:t>=0</m:t>
                    </m:r>
                  </m:oMath>
                </a14:m>
                <a:r>
                  <a:rPr lang="en-US" dirty="0"/>
                  <a: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582"/>
                </a:stretch>
              </a:blipFill>
            </p:spPr>
            <p:txBody>
              <a:bodyPr/>
              <a:lstStyle/>
              <a:p>
                <a:r>
                  <a:rPr lang="en-US">
                    <a:noFill/>
                  </a:rPr>
                  <a:t> </a:t>
                </a:r>
              </a:p>
            </p:txBody>
          </p:sp>
        </mc:Fallback>
      </mc:AlternateContent>
    </p:spTree>
    <p:extLst>
      <p:ext uri="{BB962C8B-B14F-4D97-AF65-F5344CB8AC3E}">
        <p14:creationId xmlns:p14="http://schemas.microsoft.com/office/powerpoint/2010/main" val="64745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239143"/>
            <a:ext cx="8383423" cy="6671128"/>
          </a:xfrm>
        </p:spPr>
        <p:txBody>
          <a:bodyPr>
            <a:normAutofit/>
          </a:bodyPr>
          <a:lstStyle/>
          <a:p>
            <a:pPr marL="45720" indent="0">
              <a:buNone/>
            </a:pPr>
            <a:endParaRPr lang="en-US" dirty="0"/>
          </a:p>
          <a:p>
            <a:pPr marL="45720" indent="0">
              <a:buNone/>
            </a:pPr>
            <a:r>
              <a:rPr lang="en-US" b="1" i="1" dirty="0"/>
              <a:t>Solution to Non-Homogeneous Linear First Order ODE:</a:t>
            </a:r>
          </a:p>
          <a:p>
            <a:pPr marL="45720" indent="0">
              <a:buNone/>
            </a:pPr>
            <a:endParaRPr lang="en-US" b="1" i="1"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Multiply both sides of this equation by the following integrating factor: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This gives (do it as an exercise!):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48.jpg"/>
          <p:cNvPicPr>
            <a:picLocks noChangeAspect="1" noChangeArrowheads="1"/>
          </p:cNvPicPr>
          <p:nvPr/>
        </p:nvPicPr>
        <p:blipFill>
          <a:blip r:embed="rId2"/>
          <a:stretch>
            <a:fillRect/>
          </a:stretch>
        </p:blipFill>
        <p:spPr bwMode="auto">
          <a:xfrm>
            <a:off x="657013" y="2267373"/>
            <a:ext cx="5884333" cy="588433"/>
          </a:xfrm>
          <a:prstGeom prst="rect">
            <a:avLst/>
          </a:prstGeom>
          <a:noFill/>
        </p:spPr>
      </p:pic>
      <p:pic>
        <p:nvPicPr>
          <p:cNvPr id="5" name="Picture 2" descr="\\172.16.3.215\data4\Graphics\Powerpoint\WILEY WORK\GILAT\Final Files\ch02\gilat_3e_eq_02_49.jpg"/>
          <p:cNvPicPr>
            <a:picLocks noChangeAspect="1" noChangeArrowheads="1"/>
          </p:cNvPicPr>
          <p:nvPr/>
        </p:nvPicPr>
        <p:blipFill>
          <a:blip r:embed="rId3"/>
          <a:stretch>
            <a:fillRect/>
          </a:stretch>
        </p:blipFill>
        <p:spPr bwMode="auto">
          <a:xfrm>
            <a:off x="657013" y="4193394"/>
            <a:ext cx="5764953" cy="650616"/>
          </a:xfrm>
          <a:prstGeom prst="rect">
            <a:avLst/>
          </a:prstGeom>
          <a:noFill/>
        </p:spPr>
      </p:pic>
      <p:pic>
        <p:nvPicPr>
          <p:cNvPr id="6" name="Picture 2" descr="\\172.16.3.215\data4\Graphics\Powerpoint\WILEY WORK\GILAT\Final Files\ch02\gilat_3e_eq_02_50.jpg"/>
          <p:cNvPicPr>
            <a:picLocks noChangeAspect="1" noChangeArrowheads="1"/>
          </p:cNvPicPr>
          <p:nvPr/>
        </p:nvPicPr>
        <p:blipFill>
          <a:blip r:embed="rId4"/>
          <a:stretch>
            <a:fillRect/>
          </a:stretch>
        </p:blipFill>
        <p:spPr bwMode="auto">
          <a:xfrm>
            <a:off x="657013" y="5986240"/>
            <a:ext cx="6123940" cy="577400"/>
          </a:xfrm>
          <a:prstGeom prst="rect">
            <a:avLst/>
          </a:prstGeom>
          <a:noFill/>
        </p:spPr>
      </p:pic>
    </p:spTree>
    <p:extLst>
      <p:ext uri="{BB962C8B-B14F-4D97-AF65-F5344CB8AC3E}">
        <p14:creationId xmlns:p14="http://schemas.microsoft.com/office/powerpoint/2010/main" val="2000091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 Non-Homogeneous Linear First-Order ODE:</a:t>
                </a:r>
              </a:p>
              <a:p>
                <a:pPr marL="45720" indent="0">
                  <a:buNone/>
                </a:pPr>
                <a:endParaRPr lang="en-US" b="1" i="1" dirty="0"/>
              </a:p>
              <a:p>
                <a:pPr marL="45720" indent="0">
                  <a:buNone/>
                </a:pPr>
                <a:r>
                  <a:rPr lang="en-US" dirty="0"/>
                  <a:t>Integrating both sides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Dividing through by </a:t>
                </a:r>
                <a14:m>
                  <m:oMath xmlns:m="http://schemas.openxmlformats.org/officeDocument/2006/math">
                    <m:r>
                      <a:rPr lang="en-US" i="1" smtClean="0">
                        <a:latin typeface="Cambria Math" charset="0"/>
                        <a:ea typeface="Cambria Math" charset="0"/>
                        <a:cs typeface="Cambria Math" charset="0"/>
                      </a:rPr>
                      <m:t>𝜇</m:t>
                    </m:r>
                    <m:d>
                      <m:dPr>
                        <m:ctrlPr>
                          <a:rPr lang="en-GB"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e>
                    </m:d>
                  </m:oMath>
                </a14:m>
                <a:r>
                  <a:rPr lang="en-US" dirty="0"/>
                  <a:t>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constant of integration is determined from a constraint which is problem dependent.</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1.jpg"/>
          <p:cNvPicPr>
            <a:picLocks noChangeAspect="1" noChangeArrowheads="1"/>
          </p:cNvPicPr>
          <p:nvPr/>
        </p:nvPicPr>
        <p:blipFill>
          <a:blip r:embed="rId3"/>
          <a:stretch>
            <a:fillRect/>
          </a:stretch>
        </p:blipFill>
        <p:spPr bwMode="auto">
          <a:xfrm>
            <a:off x="643467" y="2066395"/>
            <a:ext cx="6164580" cy="528393"/>
          </a:xfrm>
          <a:prstGeom prst="rect">
            <a:avLst/>
          </a:prstGeom>
          <a:noFill/>
        </p:spPr>
      </p:pic>
      <p:pic>
        <p:nvPicPr>
          <p:cNvPr id="5" name="Picture 2" descr="\\172.16.3.215\data4\Graphics\Powerpoint\WILEY WORK\GILAT\Final Files\ch02\gilat_3e_eq_02_5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43467" y="3868559"/>
            <a:ext cx="6374553" cy="678434"/>
          </a:xfrm>
          <a:prstGeom prst="rect">
            <a:avLst/>
          </a:prstGeom>
          <a:noFill/>
        </p:spPr>
      </p:pic>
    </p:spTree>
    <p:extLst>
      <p:ext uri="{BB962C8B-B14F-4D97-AF65-F5344CB8AC3E}">
        <p14:creationId xmlns:p14="http://schemas.microsoft.com/office/powerpoint/2010/main" val="811690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Consider:</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a:t>
                </a:r>
              </a:p>
              <a:p>
                <a:pPr marL="45720" indent="0">
                  <a:buNone/>
                </a:pPr>
                <a:endParaRPr lang="en-US" dirty="0"/>
              </a:p>
              <a:p>
                <a:pPr marL="45720" indent="0">
                  <a:buNone/>
                </a:pPr>
                <a:r>
                  <a:rPr lang="en-US" dirty="0"/>
                  <a:t>The general solution to this equation is found by substituting </a:t>
                </a:r>
                <a14:m>
                  <m:oMath xmlns:m="http://schemas.openxmlformats.org/officeDocument/2006/math">
                    <m:r>
                      <a:rPr lang="en-GB" b="0" i="1" smtClean="0">
                        <a:latin typeface="Cambria Math" charset="0"/>
                      </a:rPr>
                      <m:t>𝑦</m:t>
                    </m:r>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𝑒</m:t>
                        </m:r>
                      </m:e>
                      <m:sup>
                        <m:r>
                          <a:rPr lang="en-GB" b="0" i="1" smtClean="0">
                            <a:latin typeface="Cambria Math" charset="0"/>
                          </a:rPr>
                          <m:t>𝑠𝑥</m:t>
                        </m:r>
                      </m:sup>
                    </m:sSup>
                  </m:oMath>
                </a14:m>
                <a:r>
                  <a:rPr lang="en-US" dirty="0"/>
                  <a:t>. The resulting equation is called the characteristic equation:</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5" name="Picture 2" descr="\\172.16.3.215\data4\Graphics\Powerpoint\WILEY WORK\GILAT\Final Files\ch02\gilat_3e_eq_02_53.jpg"/>
          <p:cNvPicPr>
            <a:picLocks noChangeAspect="1" noChangeArrowheads="1"/>
          </p:cNvPicPr>
          <p:nvPr/>
        </p:nvPicPr>
        <p:blipFill>
          <a:blip r:embed="rId3"/>
          <a:stretch>
            <a:fillRect/>
          </a:stretch>
        </p:blipFill>
        <p:spPr bwMode="auto">
          <a:xfrm>
            <a:off x="677333" y="2183016"/>
            <a:ext cx="5724313" cy="662384"/>
          </a:xfrm>
          <a:prstGeom prst="rect">
            <a:avLst/>
          </a:prstGeom>
          <a:noFill/>
        </p:spPr>
      </p:pic>
      <p:pic>
        <p:nvPicPr>
          <p:cNvPr id="6" name="Picture 2" descr="\\172.16.3.215\data4\Graphics\Powerpoint\WILEY WORK\GILAT\Final Files\ch02\gilat_3e_eq_02_54.jpg"/>
          <p:cNvPicPr>
            <a:picLocks noChangeAspect="1" noChangeArrowheads="1"/>
          </p:cNvPicPr>
          <p:nvPr/>
        </p:nvPicPr>
        <p:blipFill>
          <a:blip r:embed="rId4"/>
          <a:stretch>
            <a:fillRect/>
          </a:stretch>
        </p:blipFill>
        <p:spPr bwMode="auto">
          <a:xfrm>
            <a:off x="677333" y="5439632"/>
            <a:ext cx="5737860" cy="319681"/>
          </a:xfrm>
          <a:prstGeom prst="rect">
            <a:avLst/>
          </a:prstGeom>
          <a:noFill/>
        </p:spPr>
      </p:pic>
    </p:spTree>
    <p:extLst>
      <p:ext uri="{BB962C8B-B14F-4D97-AF65-F5344CB8AC3E}">
        <p14:creationId xmlns:p14="http://schemas.microsoft.com/office/powerpoint/2010/main" val="551541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Solution to an Homogeneous Linear Second-Order ODE:</a:t>
                </a:r>
              </a:p>
              <a:p>
                <a:pPr marL="45720" indent="0">
                  <a:buNone/>
                </a:pPr>
                <a:endParaRPr lang="en-US" dirty="0"/>
              </a:p>
              <a:p>
                <a:pPr marL="45720" indent="0">
                  <a:buNone/>
                </a:pPr>
                <a:r>
                  <a:rPr lang="en-US" dirty="0"/>
                  <a:t>The solution is obtained from the quadratic formula:</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general solution is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If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charset="0"/>
                          </a:rPr>
                          <m:t>𝑏</m:t>
                        </m:r>
                      </m:e>
                      <m:sup>
                        <m:r>
                          <a:rPr lang="en-GB" b="0" i="1" smtClean="0">
                            <a:latin typeface="Cambria Math" charset="0"/>
                          </a:rPr>
                          <m:t>2</m:t>
                        </m:r>
                      </m:sup>
                    </m:sSup>
                    <m:r>
                      <a:rPr lang="en-GB" b="0" i="1" smtClean="0">
                        <a:latin typeface="Cambria Math" charset="0"/>
                      </a:rPr>
                      <m:t>&lt;4</m:t>
                    </m:r>
                    <m:r>
                      <a:rPr lang="en-GB" b="0" i="1" smtClean="0">
                        <a:latin typeface="Cambria Math" charset="0"/>
                      </a:rPr>
                      <m:t>𝑎𝑐</m:t>
                    </m:r>
                  </m:oMath>
                </a14:m>
                <a:r>
                  <a:rPr lang="en-US" dirty="0"/>
                  <a:t> we get:</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55.jpg"/>
          <p:cNvPicPr>
            <a:picLocks noChangeAspect="1" noChangeArrowheads="1"/>
          </p:cNvPicPr>
          <p:nvPr/>
        </p:nvPicPr>
        <p:blipFill>
          <a:blip r:embed="rId3"/>
          <a:stretch>
            <a:fillRect/>
          </a:stretch>
        </p:blipFill>
        <p:spPr bwMode="auto">
          <a:xfrm>
            <a:off x="677333" y="1948032"/>
            <a:ext cx="5724313" cy="686917"/>
          </a:xfrm>
          <a:prstGeom prst="rect">
            <a:avLst/>
          </a:prstGeom>
          <a:noFill/>
        </p:spPr>
      </p:pic>
      <p:pic>
        <p:nvPicPr>
          <p:cNvPr id="5" name="Picture 2" descr="\\172.16.3.215\data4\Graphics\Powerpoint\WILEY WORK\GILAT\Final Files\ch02\gilat_3e_eq_02_57.jpg"/>
          <p:cNvPicPr>
            <a:picLocks noChangeAspect="1" noChangeArrowheads="1"/>
          </p:cNvPicPr>
          <p:nvPr/>
        </p:nvPicPr>
        <p:blipFill>
          <a:blip r:embed="rId4"/>
          <a:stretch>
            <a:fillRect/>
          </a:stretch>
        </p:blipFill>
        <p:spPr bwMode="auto">
          <a:xfrm>
            <a:off x="677333" y="5608320"/>
            <a:ext cx="6624473" cy="709764"/>
          </a:xfrm>
          <a:prstGeom prst="rect">
            <a:avLst/>
          </a:prstGeom>
          <a:noFill/>
        </p:spPr>
      </p:pic>
      <p:pic>
        <p:nvPicPr>
          <p:cNvPr id="6" name="Picture 2" descr="\\172.16.3.215\data4\Graphics\Powerpoint\WILEY WORK\GILAT\Final Files\ch02\gilat_3e_eq_02_56.jpg"/>
          <p:cNvPicPr>
            <a:picLocks noChangeAspect="1" noChangeArrowheads="1"/>
          </p:cNvPicPr>
          <p:nvPr/>
        </p:nvPicPr>
        <p:blipFill>
          <a:blip r:embed="rId5"/>
          <a:stretch>
            <a:fillRect/>
          </a:stretch>
        </p:blipFill>
        <p:spPr bwMode="auto">
          <a:xfrm>
            <a:off x="677333" y="3805578"/>
            <a:ext cx="7160260" cy="721140"/>
          </a:xfrm>
          <a:prstGeom prst="rect">
            <a:avLst/>
          </a:prstGeom>
          <a:noFill/>
        </p:spPr>
      </p:pic>
    </p:spTree>
    <p:extLst>
      <p:ext uri="{BB962C8B-B14F-4D97-AF65-F5344CB8AC3E}">
        <p14:creationId xmlns:p14="http://schemas.microsoft.com/office/powerpoint/2010/main" val="2104849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Functions of Two or More Independent Variables:</a:t>
                </a:r>
              </a:p>
              <a:p>
                <a:pPr marL="45720" indent="0">
                  <a:buNone/>
                </a:pPr>
                <a:endParaRPr lang="en-US" b="1" i="1" dirty="0"/>
              </a:p>
              <a:p>
                <a:pPr marL="45720" indent="0">
                  <a:buNone/>
                </a:pPr>
                <a:endParaRPr lang="en-US" dirty="0"/>
              </a:p>
              <a:p>
                <a:pPr marL="45720" indent="0">
                  <a:buNone/>
                </a:pPr>
                <a:r>
                  <a:rPr lang="en-US" dirty="0"/>
                  <a:t>Consider the function:</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𝑥</m:t>
                              </m:r>
                            </m:e>
                            <m:sup>
                              <m:r>
                                <a:rPr lang="en-GB" b="0" i="1" smtClean="0">
                                  <a:latin typeface="Cambria Math" charset="0"/>
                                </a:rPr>
                                <m:t>2</m:t>
                              </m:r>
                            </m:sup>
                          </m:sSup>
                        </m:num>
                        <m:den>
                          <m:r>
                            <a:rPr lang="en-GB" b="0" i="1" smtClean="0">
                              <a:latin typeface="Cambria Math" charset="0"/>
                            </a:rPr>
                            <m:t>4</m:t>
                          </m:r>
                        </m:den>
                      </m:f>
                      <m:r>
                        <a:rPr lang="en-GB" b="0" i="1" smtClean="0">
                          <a:latin typeface="Cambria Math" charset="0"/>
                        </a:rPr>
                        <m:t>+</m:t>
                      </m:r>
                      <m:f>
                        <m:fPr>
                          <m:ctrlPr>
                            <a:rPr lang="bg-BG" b="0" i="1" smtClean="0">
                              <a:latin typeface="Cambria Math" panose="02040503050406030204" pitchFamily="18" charset="0"/>
                            </a:rPr>
                          </m:ctrlPr>
                        </m:fPr>
                        <m:num>
                          <m:sSup>
                            <m:sSupPr>
                              <m:ctrlPr>
                                <a:rPr lang="bg-BG" b="0" i="1" smtClean="0">
                                  <a:latin typeface="Cambria Math" panose="02040503050406030204" pitchFamily="18" charset="0"/>
                                </a:rPr>
                              </m:ctrlPr>
                            </m:sSupPr>
                            <m:e>
                              <m:r>
                                <a:rPr lang="en-GB" b="0" i="1" smtClean="0">
                                  <a:latin typeface="Cambria Math" charset="0"/>
                                </a:rPr>
                                <m:t>𝑦</m:t>
                              </m:r>
                            </m:e>
                            <m:sup>
                              <m:r>
                                <a:rPr lang="en-GB" b="0" i="1" smtClean="0">
                                  <a:latin typeface="Cambria Math" charset="0"/>
                                </a:rPr>
                                <m:t>2</m:t>
                              </m:r>
                            </m:sup>
                          </m:sSup>
                        </m:num>
                        <m:den>
                          <m:r>
                            <a:rPr lang="en-GB" b="0" i="1" smtClean="0">
                              <a:latin typeface="Cambria Math" charset="0"/>
                            </a:rPr>
                            <m:t>9</m:t>
                          </m:r>
                        </m:den>
                      </m:f>
                    </m:oMath>
                  </m:oMathPara>
                </a14:m>
                <a:endParaRPr lang="en-US" dirty="0"/>
              </a:p>
              <a:p>
                <a:pPr marL="45720" indent="0">
                  <a:buNone/>
                </a:pPr>
                <a:endParaRPr lang="en-US" dirty="0"/>
              </a:p>
              <a:p>
                <a:pPr marL="45720" indent="0">
                  <a:buNone/>
                </a:pPr>
                <a:r>
                  <a:rPr lang="en-US" dirty="0"/>
                  <a:t>This is a function of two variables where </a:t>
                </a:r>
                <a14:m>
                  <m:oMath xmlns:m="http://schemas.openxmlformats.org/officeDocument/2006/math">
                    <m:r>
                      <a:rPr lang="en-GB" b="0" i="1" smtClean="0">
                        <a:latin typeface="Cambria Math" charset="0"/>
                      </a:rPr>
                      <m:t>𝑧</m:t>
                    </m:r>
                  </m:oMath>
                </a14:m>
                <a:r>
                  <a:rPr lang="en-US" dirty="0"/>
                  <a:t> is the dependent variable and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the independent variables.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spTree>
    <p:extLst>
      <p:ext uri="{BB962C8B-B14F-4D97-AF65-F5344CB8AC3E}">
        <p14:creationId xmlns:p14="http://schemas.microsoft.com/office/powerpoint/2010/main" val="767637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the first partial derivative of </a:t>
                </a:r>
                <a14:m>
                  <m:oMath xmlns:m="http://schemas.openxmlformats.org/officeDocument/2006/math">
                    <m:r>
                      <a:rPr lang="en-GB" b="0" i="1" smtClean="0">
                        <a:latin typeface="Cambria Math" charset="0"/>
                      </a:rPr>
                      <m:t>𝑓</m:t>
                    </m:r>
                  </m:oMath>
                </a14:m>
                <a:r>
                  <a:rPr lang="en-US" dirty="0"/>
                  <a:t> with respect to </a:t>
                </a:r>
                <a14:m>
                  <m:oMath xmlns:m="http://schemas.openxmlformats.org/officeDocument/2006/math">
                    <m:r>
                      <a:rPr lang="en-GB" b="0" i="1" smtClean="0">
                        <a:latin typeface="Cambria Math" charset="0"/>
                      </a:rPr>
                      <m:t>𝑥</m:t>
                    </m:r>
                  </m:oMath>
                </a14:m>
                <a:r>
                  <a:rPr lang="en-US" dirty="0"/>
                  <a:t> is denoted by </a:t>
                </a:r>
                <a14:m>
                  <m:oMath xmlns:m="http://schemas.openxmlformats.org/officeDocument/2006/math">
                    <m:f>
                      <m:fPr>
                        <m:ctrlPr>
                          <a:rPr lang="bg-BG" i="1" smtClean="0">
                            <a:latin typeface="Cambria Math" panose="02040503050406030204" pitchFamily="18" charset="0"/>
                          </a:rPr>
                        </m:ctrlPr>
                      </m:fPr>
                      <m:num>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𝑓</m:t>
                        </m:r>
                      </m:num>
                      <m:den>
                        <m:r>
                          <a:rPr lang="bg-BG" i="1" smtClean="0">
                            <a:latin typeface="Cambria Math" charset="0"/>
                            <a:ea typeface="Cambria Math" charset="0"/>
                            <a:cs typeface="Cambria Math" charset="0"/>
                          </a:rPr>
                          <m:t>𝛿</m:t>
                        </m:r>
                        <m:r>
                          <a:rPr lang="en-GB" b="0" i="1" smtClean="0">
                            <a:latin typeface="Cambria Math" charset="0"/>
                            <a:ea typeface="Cambria Math" charset="0"/>
                            <a:cs typeface="Cambria Math" charset="0"/>
                          </a:rPr>
                          <m:t>𝑥</m:t>
                        </m:r>
                      </m:den>
                    </m:f>
                  </m:oMath>
                </a14:m>
                <a:r>
                  <a:rPr lang="en-US" dirty="0"/>
                  <a:t> or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𝑥</m:t>
                        </m:r>
                      </m:sub>
                    </m:sSub>
                  </m:oMath>
                </a14:m>
                <a:r>
                  <a:rPr lang="en-US" dirty="0"/>
                  <a:t> and is defined by:</a:t>
                </a:r>
              </a:p>
              <a:p>
                <a:pPr marL="45720" indent="0">
                  <a:buNone/>
                </a:pPr>
                <a:endParaRPr lang="en-US" dirty="0"/>
              </a:p>
              <a:p>
                <a:pPr marL="45720" indent="0">
                  <a:buNone/>
                </a:pPr>
                <a:endParaRPr lang="en-US" dirty="0"/>
              </a:p>
              <a:p>
                <a:pPr marL="45720" indent="0">
                  <a:buNone/>
                </a:pPr>
                <a:r>
                  <a:rPr lang="en-US" dirty="0"/>
                  <a:t>if the limit exists. Also:</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1.jpg"/>
          <p:cNvPicPr>
            <a:picLocks noChangeAspect="1" noChangeArrowheads="1"/>
          </p:cNvPicPr>
          <p:nvPr/>
        </p:nvPicPr>
        <p:blipFill>
          <a:blip r:embed="rId3"/>
          <a:stretch>
            <a:fillRect/>
          </a:stretch>
        </p:blipFill>
        <p:spPr bwMode="auto">
          <a:xfrm>
            <a:off x="684105" y="2778052"/>
            <a:ext cx="6523567" cy="694293"/>
          </a:xfrm>
          <a:prstGeom prst="rect">
            <a:avLst/>
          </a:prstGeom>
          <a:noFill/>
        </p:spPr>
      </p:pic>
      <p:pic>
        <p:nvPicPr>
          <p:cNvPr id="5" name="Picture 2" descr="\\172.16.3.215\data4\Graphics\Powerpoint\WILEY WORK\GILAT\Final Files\ch02\gilat_3e_eq_02_62.jpg"/>
          <p:cNvPicPr>
            <a:picLocks noChangeAspect="1" noChangeArrowheads="1"/>
          </p:cNvPicPr>
          <p:nvPr/>
        </p:nvPicPr>
        <p:blipFill>
          <a:blip r:embed="rId4"/>
          <a:stretch>
            <a:fillRect/>
          </a:stretch>
        </p:blipFill>
        <p:spPr bwMode="auto">
          <a:xfrm>
            <a:off x="684105" y="4251697"/>
            <a:ext cx="6136638" cy="565447"/>
          </a:xfrm>
          <a:prstGeom prst="rect">
            <a:avLst/>
          </a:prstGeom>
          <a:noFill/>
        </p:spPr>
      </p:pic>
    </p:spTree>
    <p:extLst>
      <p:ext uri="{BB962C8B-B14F-4D97-AF65-F5344CB8AC3E}">
        <p14:creationId xmlns:p14="http://schemas.microsoft.com/office/powerpoint/2010/main" val="68210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br>
                  <a:rPr lang="en-US" dirty="0"/>
                </a:br>
                <a:r>
                  <a:rPr lang="en-US" dirty="0"/>
                  <a:t>The partial derivative with respect to a certain variable (say </a:t>
                </a:r>
                <a14:m>
                  <m:oMath xmlns:m="http://schemas.openxmlformats.org/officeDocument/2006/math">
                    <m:r>
                      <a:rPr lang="en-GB" i="1">
                        <a:latin typeface="Cambria Math" charset="0"/>
                      </a:rPr>
                      <m:t>𝑥</m:t>
                    </m:r>
                  </m:oMath>
                </a14:m>
                <a:r>
                  <a:rPr lang="en-US" dirty="0"/>
                  <a:t>) simply by treating (or ‘holding’) all other independent variables (say </a:t>
                </a:r>
                <a14:m>
                  <m:oMath xmlns:m="http://schemas.openxmlformats.org/officeDocument/2006/math">
                    <m:r>
                      <a:rPr lang="en-GB" b="0" i="1" smtClean="0">
                        <a:latin typeface="Cambria Math" charset="0"/>
                      </a:rPr>
                      <m:t>𝑦</m:t>
                    </m:r>
                  </m:oMath>
                </a14:m>
                <a:r>
                  <a:rPr lang="en-US" dirty="0"/>
                  <a:t> and </a:t>
                </a:r>
                <a14:m>
                  <m:oMath xmlns:m="http://schemas.openxmlformats.org/officeDocument/2006/math">
                    <m:r>
                      <a:rPr lang="en-GB" b="0" i="1" smtClean="0">
                        <a:latin typeface="Cambria Math" charset="0"/>
                      </a:rPr>
                      <m:t>𝑧</m:t>
                    </m:r>
                  </m:oMath>
                </a14:m>
                <a:r>
                  <a:rPr lang="en-US" dirty="0"/>
                  <a:t>) as constants.</a:t>
                </a:r>
              </a:p>
              <a:p>
                <a:pPr marL="45720" indent="0">
                  <a:buNone/>
                </a:pPr>
                <a:endParaRPr lang="en-US" dirty="0"/>
              </a:p>
              <a:p>
                <a:pPr marL="45720" indent="0">
                  <a:buNone/>
                </a:pPr>
                <a:r>
                  <a:rPr lang="en-US" dirty="0"/>
                  <a:t>The </a:t>
                </a:r>
                <a:r>
                  <a:rPr lang="en-US" b="1" i="1" dirty="0"/>
                  <a:t>total differential </a:t>
                </a:r>
                <a:r>
                  <a:rPr lang="en-US" dirty="0"/>
                  <a:t>(or exact differential) of a function of two variables, say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is given by:</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r="-436"/>
                </a:stretch>
              </a:blipFill>
            </p:spPr>
            <p:txBody>
              <a:bodyPr/>
              <a:lstStyle/>
              <a:p>
                <a:r>
                  <a:rPr lang="en-US">
                    <a:noFill/>
                  </a:rPr>
                  <a:t> </a:t>
                </a:r>
              </a:p>
            </p:txBody>
          </p:sp>
        </mc:Fallback>
      </mc:AlternateContent>
      <p:pic>
        <p:nvPicPr>
          <p:cNvPr id="4" name="Picture 2" descr="\\172.16.3.215\data4\Graphics\Powerpoint\WILEY WORK\GILAT\Final Files\ch02\gilat_3e_eq_02_63.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1828" y="4358609"/>
            <a:ext cx="6211993" cy="647822"/>
          </a:xfrm>
          <a:prstGeom prst="rect">
            <a:avLst/>
          </a:prstGeom>
          <a:noFill/>
        </p:spPr>
      </p:pic>
    </p:spTree>
    <p:extLst>
      <p:ext uri="{BB962C8B-B14F-4D97-AF65-F5344CB8AC3E}">
        <p14:creationId xmlns:p14="http://schemas.microsoft.com/office/powerpoint/2010/main" val="1792060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b="1" i="1" dirty="0"/>
              </a:p>
              <a:p>
                <a:pPr marL="45720" indent="0">
                  <a:buNone/>
                </a:pPr>
                <a:endParaRPr lang="en-US" dirty="0"/>
              </a:p>
              <a:p>
                <a:pPr marL="45720" indent="0">
                  <a:buNone/>
                </a:pPr>
                <a:endParaRPr lang="en-US" dirty="0"/>
              </a:p>
              <a:p>
                <a:pPr marL="45720" indent="0">
                  <a:buNone/>
                </a:pPr>
                <a:r>
                  <a:rPr lang="en-US" dirty="0"/>
                  <a:t>Using the formula for the total differential we can state:</a:t>
                </a:r>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𝑥</m:t>
                    </m:r>
                  </m:oMath>
                </a14:m>
                <a:r>
                  <a:rPr lang="en-US" dirty="0"/>
                  <a:t> and </a:t>
                </a:r>
                <a14:m>
                  <m:oMath xmlns:m="http://schemas.openxmlformats.org/officeDocument/2006/math">
                    <m:r>
                      <a:rPr lang="en-GB" b="0" i="1" smtClean="0">
                        <a:latin typeface="Cambria Math" charset="0"/>
                      </a:rPr>
                      <m:t>𝑦</m:t>
                    </m:r>
                  </m:oMath>
                </a14:m>
                <a:r>
                  <a:rPr lang="en-US" dirty="0"/>
                  <a:t> are both functions of the independent variable </a:t>
                </a:r>
                <a14:m>
                  <m:oMath xmlns:m="http://schemas.openxmlformats.org/officeDocument/2006/math">
                    <m:r>
                      <a:rPr lang="en-GB" b="0" i="1" smtClean="0">
                        <a:latin typeface="Cambria Math" charset="0"/>
                      </a:rPr>
                      <m:t>𝑡</m:t>
                    </m:r>
                  </m:oMath>
                </a14:m>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4.jpg"/>
          <p:cNvPicPr>
            <a:picLocks noChangeAspect="1" noChangeArrowheads="1"/>
          </p:cNvPicPr>
          <p:nvPr/>
        </p:nvPicPr>
        <p:blipFill>
          <a:blip r:embed="rId3"/>
          <a:stretch>
            <a:fillRect/>
          </a:stretch>
        </p:blipFill>
        <p:spPr bwMode="auto">
          <a:xfrm>
            <a:off x="670136" y="2883971"/>
            <a:ext cx="5229860" cy="590226"/>
          </a:xfrm>
          <a:prstGeom prst="rect">
            <a:avLst/>
          </a:prstGeom>
          <a:noFill/>
        </p:spPr>
      </p:pic>
    </p:spTree>
    <p:extLst>
      <p:ext uri="{BB962C8B-B14F-4D97-AF65-F5344CB8AC3E}">
        <p14:creationId xmlns:p14="http://schemas.microsoft.com/office/powerpoint/2010/main" val="520980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Partial Derivative:</a:t>
                </a:r>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Consider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r>
                      <a:rPr lang="en-GB" b="0" i="1" smtClean="0">
                        <a:latin typeface="Cambria Math" charset="0"/>
                      </a:rPr>
                      <m:t>𝑦</m:t>
                    </m:r>
                    <m:r>
                      <a:rPr lang="en-GB" b="0" i="1" smtClean="0">
                        <a:latin typeface="Cambria Math" charset="0"/>
                      </a:rPr>
                      <m:t>,</m:t>
                    </m:r>
                    <m:r>
                      <a:rPr lang="en-GB" b="0" i="1" smtClean="0">
                        <a:latin typeface="Cambria Math" charset="0"/>
                      </a:rPr>
                      <m:t>𝑧</m:t>
                    </m:r>
                    <m:r>
                      <a:rPr lang="en-GB" b="0" i="1" smtClean="0">
                        <a:latin typeface="Cambria Math" charset="0"/>
                      </a:rPr>
                      <m:t>)</m:t>
                    </m:r>
                  </m:oMath>
                </a14:m>
                <a:r>
                  <a:rPr lang="en-US" dirty="0"/>
                  <a:t> where </a:t>
                </a:r>
                <a14:m>
                  <m:oMath xmlns:m="http://schemas.openxmlformats.org/officeDocument/2006/math">
                    <m:r>
                      <a:rPr lang="en-GB" b="0" i="1" smtClean="0">
                        <a:latin typeface="Cambria Math" charset="0"/>
                      </a:rPr>
                      <m:t>𝑧</m:t>
                    </m:r>
                    <m:r>
                      <a:rPr lang="en-GB" b="0" i="1" smtClean="0">
                        <a:latin typeface="Cambria Math" charset="0"/>
                      </a:rPr>
                      <m:t>=</m:t>
                    </m:r>
                    <m:r>
                      <a:rPr lang="en-GB" b="0" i="1" smtClean="0">
                        <a:latin typeface="Cambria Math" charset="0"/>
                      </a:rPr>
                      <m:t>h</m:t>
                    </m:r>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oMath>
                </a14:m>
                <a:r>
                  <a:rPr lang="en-US" dirty="0"/>
                  <a:t> then:</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or</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67.jpg"/>
          <p:cNvPicPr>
            <a:picLocks noChangeAspect="1" noChangeArrowheads="1"/>
          </p:cNvPicPr>
          <p:nvPr/>
        </p:nvPicPr>
        <p:blipFill>
          <a:blip r:embed="rId3"/>
          <a:stretch>
            <a:fillRect/>
          </a:stretch>
        </p:blipFill>
        <p:spPr bwMode="auto">
          <a:xfrm>
            <a:off x="684106" y="2019607"/>
            <a:ext cx="5185833" cy="563033"/>
          </a:xfrm>
          <a:prstGeom prst="rect">
            <a:avLst/>
          </a:prstGeom>
          <a:noFill/>
        </p:spPr>
      </p:pic>
      <p:pic>
        <p:nvPicPr>
          <p:cNvPr id="5" name="Picture 2" descr="\\172.16.3.215\data4\Graphics\Powerpoint\WILEY WORK\GILAT\Final Files\ch02\gilat_3e_eq_02_68.jpg"/>
          <p:cNvPicPr>
            <a:picLocks noChangeAspect="1" noChangeArrowheads="1"/>
          </p:cNvPicPr>
          <p:nvPr/>
        </p:nvPicPr>
        <p:blipFill>
          <a:blip r:embed="rId4"/>
          <a:stretch>
            <a:fillRect/>
          </a:stretch>
        </p:blipFill>
        <p:spPr bwMode="auto">
          <a:xfrm>
            <a:off x="684106" y="3804433"/>
            <a:ext cx="5622713" cy="690790"/>
          </a:xfrm>
          <a:prstGeom prst="rect">
            <a:avLst/>
          </a:prstGeom>
          <a:noFill/>
        </p:spPr>
      </p:pic>
      <p:pic>
        <p:nvPicPr>
          <p:cNvPr id="6" name="Picture 2" descr="\\172.16.3.215\data4\Graphics\Powerpoint\WILEY WORK\GILAT\Final Files\ch02\gilat_3e_eq_02_69.jpg"/>
          <p:cNvPicPr>
            <a:picLocks noChangeAspect="1" noChangeArrowheads="1"/>
          </p:cNvPicPr>
          <p:nvPr/>
        </p:nvPicPr>
        <p:blipFill>
          <a:blip r:embed="rId5"/>
          <a:stretch>
            <a:fillRect/>
          </a:stretch>
        </p:blipFill>
        <p:spPr bwMode="auto">
          <a:xfrm>
            <a:off x="684106" y="5626798"/>
            <a:ext cx="5094393" cy="520356"/>
          </a:xfrm>
          <a:prstGeom prst="rect">
            <a:avLst/>
          </a:prstGeom>
          <a:noFill/>
        </p:spPr>
      </p:pic>
    </p:spTree>
    <p:extLst>
      <p:ext uri="{BB962C8B-B14F-4D97-AF65-F5344CB8AC3E}">
        <p14:creationId xmlns:p14="http://schemas.microsoft.com/office/powerpoint/2010/main" val="203543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dirty="0"/>
                </a:b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a:buClr>
                    <a:schemeClr val="tx1"/>
                  </a:buClr>
                  <a:buFont typeface="Arial" charset="0"/>
                  <a:buChar char="•"/>
                </a:pPr>
                <a:r>
                  <a:rPr lang="en-US" dirty="0"/>
                  <a:t>The derivative of a function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is denoted </a:t>
                </a:r>
                <a14:m>
                  <m:oMath xmlns:m="http://schemas.openxmlformats.org/officeDocument/2006/math">
                    <m:f>
                      <m:fPr>
                        <m:ctrlPr>
                          <a:rPr lang="en-US" i="1" smtClean="0">
                            <a:latin typeface="Cambria Math" panose="02040503050406030204" pitchFamily="18" charset="0"/>
                          </a:rPr>
                        </m:ctrlPr>
                      </m:fPr>
                      <m:num>
                        <m:r>
                          <a:rPr lang="en-US" i="1" smtClean="0">
                            <a:latin typeface="Cambria Math" charset="0"/>
                          </a:rPr>
                          <m:t>𝑑𝑦</m:t>
                        </m:r>
                      </m:num>
                      <m:den>
                        <m:r>
                          <a:rPr lang="en-US" i="1" smtClean="0">
                            <a:latin typeface="Cambria Math" charset="0"/>
                          </a:rPr>
                          <m:t>𝑑𝑥</m:t>
                        </m:r>
                      </m:den>
                    </m:f>
                    <m:r>
                      <a:rPr lang="en-GB" b="0" i="1" smtClean="0">
                        <a:latin typeface="Cambria Math" charset="0"/>
                      </a:rPr>
                      <m:t>, </m:t>
                    </m:r>
                    <m:f>
                      <m:fPr>
                        <m:ctrlPr>
                          <a:rPr lang="en-GB" b="0" i="1" smtClean="0">
                            <a:latin typeface="Cambria Math" panose="02040503050406030204" pitchFamily="18" charset="0"/>
                          </a:rPr>
                        </m:ctrlPr>
                      </m:fPr>
                      <m:num>
                        <m:r>
                          <a:rPr lang="en-GB" b="0" i="1" smtClean="0">
                            <a:latin typeface="Cambria Math" charset="0"/>
                          </a:rPr>
                          <m:t>𝑑𝑓</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r>
                  <a:rPr lang="en-US" dirty="0"/>
                  <a:t> or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is defined as:</a:t>
                </a:r>
                <a:br>
                  <a:rPr lang="en-US" dirty="0"/>
                </a:br>
                <a:endParaRPr lang="en-US" dirty="0"/>
              </a:p>
              <a:p>
                <a:pPr marL="45720" indent="0">
                  <a:buClr>
                    <a:schemeClr val="tx1"/>
                  </a:buCl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hr-HR"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charset="0"/>
                                    </a:rPr>
                                    <m:t>𝑑𝑦</m:t>
                                  </m:r>
                                </m:num>
                                <m:den>
                                  <m:r>
                                    <a:rPr lang="en-US" i="1">
                                      <a:latin typeface="Cambria Math" charset="0"/>
                                    </a:rPr>
                                    <m:t>𝑑𝑥</m:t>
                                  </m:r>
                                </m:den>
                              </m:f>
                            </m:e>
                          </m:d>
                        </m:e>
                        <m:sub>
                          <m:r>
                            <a:rPr lang="en-GB" i="1">
                              <a:latin typeface="Cambria Math" charset="0"/>
                            </a:rPr>
                            <m:t>𝑥</m:t>
                          </m:r>
                          <m:r>
                            <a:rPr lang="en-GB" i="1">
                              <a:latin typeface="Cambria Math" charset="0"/>
                            </a:rPr>
                            <m:t>=</m:t>
                          </m:r>
                          <m:r>
                            <a:rPr lang="en-GB" i="1">
                              <a:latin typeface="Cambria Math" charset="0"/>
                            </a:rPr>
                            <m:t>𝑎</m:t>
                          </m:r>
                        </m:sub>
                      </m:sSub>
                      <m:r>
                        <a:rPr lang="en-GB" b="0" i="1" smtClean="0">
                          <a:latin typeface="Cambria Math" charset="0"/>
                        </a:rPr>
                        <m:t>=</m:t>
                      </m:r>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𝑎</m:t>
                          </m:r>
                        </m:e>
                      </m:d>
                      <m:r>
                        <a:rPr lang="en-GB" b="0" i="1" smtClean="0">
                          <a:latin typeface="Cambria Math"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lim</m:t>
                              </m:r>
                            </m:e>
                            <m:lim>
                              <m:r>
                                <a:rPr lang="en-GB" b="0" i="1" smtClean="0">
                                  <a:latin typeface="Cambria Math" charset="0"/>
                                </a:rPr>
                                <m:t>𝑥</m:t>
                              </m:r>
                              <m:r>
                                <a:rPr lang="en-GB" b="0" i="1" smtClean="0">
                                  <a:latin typeface="Cambria Math" charset="0"/>
                                </a:rPr>
                                <m:t>→</m:t>
                              </m:r>
                              <m:r>
                                <a:rPr lang="en-GB" b="0" i="1" smtClean="0">
                                  <a:latin typeface="Cambria Math" charset="0"/>
                                </a:rPr>
                                <m:t>𝑎</m:t>
                              </m:r>
                            </m:lim>
                          </m:limLow>
                        </m:fName>
                        <m:e>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𝑥</m:t>
                              </m:r>
                              <m:r>
                                <a:rPr lang="en-GB" b="0" i="1" smtClean="0">
                                  <a:latin typeface="Cambria Math" charset="0"/>
                                </a:rPr>
                                <m:t>−</m:t>
                              </m:r>
                              <m:r>
                                <a:rPr lang="en-GB" b="0" i="1" smtClean="0">
                                  <a:latin typeface="Cambria Math" charset="0"/>
                                </a:rPr>
                                <m:t>𝑎</m:t>
                              </m:r>
                            </m:den>
                          </m:f>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199661" y="1103737"/>
            <a:ext cx="2835379" cy="2613914"/>
          </a:xfrm>
          <a:prstGeom prst="rect">
            <a:avLst/>
          </a:prstGeom>
          <a:noFill/>
        </p:spPr>
      </p:pic>
    </p:spTree>
    <p:extLst>
      <p:ext uri="{BB962C8B-B14F-4D97-AF65-F5344CB8AC3E}">
        <p14:creationId xmlns:p14="http://schemas.microsoft.com/office/powerpoint/2010/main" val="700108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endParaRPr lang="en-US" b="1" i="1" dirty="0"/>
              </a:p>
              <a:p>
                <a:pPr marL="45720" indent="0">
                  <a:buNone/>
                </a:pPr>
                <a:r>
                  <a:rPr lang="en-US" dirty="0"/>
                  <a:t>The </a:t>
                </a:r>
                <a:r>
                  <a:rPr lang="en-US" dirty="0" err="1"/>
                  <a:t>Jacobian</a:t>
                </a:r>
                <a:r>
                  <a:rPr lang="en-US" dirty="0"/>
                  <a:t> is a quantity that arises when solving systems of non-linear equations. Given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𝑓</m:t>
                        </m:r>
                      </m:e>
                      <m:sub>
                        <m:r>
                          <a:rPr lang="en-GB" b="0" i="1" smtClean="0">
                            <a:latin typeface="Cambria Math" charset="0"/>
                          </a:rPr>
                          <m:t>1</m:t>
                        </m:r>
                      </m:sub>
                    </m:sSub>
                    <m:d>
                      <m:dPr>
                        <m:ctrlPr>
                          <a:rPr lang="en-GB" b="0"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𝑦</m:t>
                        </m:r>
                      </m:e>
                    </m:d>
                    <m:r>
                      <a:rPr lang="en-GB" b="0" i="1" smtClean="0">
                        <a:latin typeface="Cambria Math" charset="0"/>
                      </a:rPr>
                      <m:t>=</m:t>
                    </m:r>
                    <m:r>
                      <a:rPr lang="en-GB" b="0" i="1" smtClean="0">
                        <a:latin typeface="Cambria Math" charset="0"/>
                      </a:rPr>
                      <m:t>𝑎</m:t>
                    </m:r>
                  </m:oMath>
                </a14:m>
                <a:r>
                  <a:rPr lang="en-US" dirty="0"/>
                  <a:t> and </a:t>
                </a:r>
                <a14:m>
                  <m:oMath xmlns:m="http://schemas.openxmlformats.org/officeDocument/2006/math">
                    <m:sSub>
                      <m:sSubPr>
                        <m:ctrlPr>
                          <a:rPr lang="en-US" i="1">
                            <a:latin typeface="Cambria Math" panose="02040503050406030204" pitchFamily="18" charset="0"/>
                          </a:rPr>
                        </m:ctrlPr>
                      </m:sSubPr>
                      <m:e>
                        <m:r>
                          <a:rPr lang="en-GB" i="1">
                            <a:latin typeface="Cambria Math" charset="0"/>
                          </a:rPr>
                          <m:t>𝑓</m:t>
                        </m:r>
                      </m:e>
                      <m:sub>
                        <m:r>
                          <a:rPr lang="en-GB" b="0" i="1" smtClean="0">
                            <a:latin typeface="Cambria Math" charset="0"/>
                          </a:rPr>
                          <m:t>2</m:t>
                        </m:r>
                      </m:sub>
                    </m:sSub>
                    <m:d>
                      <m:dPr>
                        <m:ctrlPr>
                          <a:rPr lang="en-GB" i="1">
                            <a:latin typeface="Cambria Math" panose="02040503050406030204" pitchFamily="18" charset="0"/>
                          </a:rPr>
                        </m:ctrlPr>
                      </m:dPr>
                      <m:e>
                        <m:r>
                          <a:rPr lang="en-GB" i="1">
                            <a:latin typeface="Cambria Math" charset="0"/>
                          </a:rPr>
                          <m:t>𝑥</m:t>
                        </m:r>
                        <m:r>
                          <a:rPr lang="en-GB" i="1">
                            <a:latin typeface="Cambria Math" charset="0"/>
                          </a:rPr>
                          <m:t>,</m:t>
                        </m:r>
                        <m:r>
                          <a:rPr lang="en-GB" i="1">
                            <a:latin typeface="Cambria Math" charset="0"/>
                          </a:rPr>
                          <m:t>𝑦</m:t>
                        </m:r>
                      </m:e>
                    </m:d>
                    <m:r>
                      <a:rPr lang="en-GB" i="1">
                        <a:latin typeface="Cambria Math" charset="0"/>
                      </a:rPr>
                      <m:t>=</m:t>
                    </m:r>
                    <m:r>
                      <a:rPr lang="en-GB" b="0" i="1" smtClean="0">
                        <a:latin typeface="Cambria Math" charset="0"/>
                      </a:rPr>
                      <m:t>𝑏</m:t>
                    </m:r>
                  </m:oMath>
                </a14:m>
                <a:r>
                  <a:rPr lang="en-US" dirty="0"/>
                  <a:t> (where </a:t>
                </a:r>
                <a14:m>
                  <m:oMath xmlns:m="http://schemas.openxmlformats.org/officeDocument/2006/math">
                    <m:r>
                      <a:rPr lang="en-GB" b="0" i="1" smtClean="0">
                        <a:latin typeface="Cambria Math" charset="0"/>
                      </a:rPr>
                      <m:t>𝑎</m:t>
                    </m:r>
                  </m:oMath>
                </a14:m>
                <a:r>
                  <a:rPr lang="en-US" dirty="0"/>
                  <a:t> and </a:t>
                </a:r>
                <a14:m>
                  <m:oMath xmlns:m="http://schemas.openxmlformats.org/officeDocument/2006/math">
                    <m:r>
                      <a:rPr lang="en-GB" b="0" i="1" smtClean="0">
                        <a:latin typeface="Cambria Math" charset="0"/>
                      </a:rPr>
                      <m:t>𝑏</m:t>
                    </m:r>
                  </m:oMath>
                </a14:m>
                <a:r>
                  <a:rPr lang="en-US" dirty="0"/>
                  <a:t> are constants) then the </a:t>
                </a:r>
                <a:r>
                  <a:rPr lang="en-US" dirty="0" err="1"/>
                  <a:t>Jacobian</a:t>
                </a:r>
                <a:r>
                  <a:rPr lang="en-US" dirty="0"/>
                  <a:t> matrix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The </a:t>
                </a:r>
                <a:r>
                  <a:rPr lang="en-US" dirty="0" err="1"/>
                  <a:t>Jacobian</a:t>
                </a:r>
                <a:r>
                  <a:rPr lang="en-US" dirty="0"/>
                  <a:t> determinant or simply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7334" y="2629466"/>
            <a:ext cx="4315459" cy="1214493"/>
          </a:xfrm>
          <a:prstGeom prst="rect">
            <a:avLst/>
          </a:prstGeom>
          <a:noFill/>
        </p:spPr>
      </p:pic>
      <p:pic>
        <p:nvPicPr>
          <p:cNvPr id="5" name="Picture 2" descr="\\172.16.3.215\data4\Graphics\Powerpoint\WILEY WORK\GILAT\Final Files\ch02\gilat_3e_eq_02_72.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7334" y="4865159"/>
            <a:ext cx="5962011" cy="1222212"/>
          </a:xfrm>
          <a:prstGeom prst="rect">
            <a:avLst/>
          </a:prstGeom>
          <a:noFill/>
        </p:spPr>
      </p:pic>
    </p:spTree>
    <p:extLst>
      <p:ext uri="{BB962C8B-B14F-4D97-AF65-F5344CB8AC3E}">
        <p14:creationId xmlns:p14="http://schemas.microsoft.com/office/powerpoint/2010/main" val="1181242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a:t>
            </a:r>
            <a:r>
              <a:rPr lang="en-US" b="1" i="1" dirty="0" err="1"/>
              <a:t>Jacobian</a:t>
            </a:r>
            <a:r>
              <a:rPr lang="en-US" b="1" i="1" dirty="0"/>
              <a:t>:</a:t>
            </a:r>
          </a:p>
          <a:p>
            <a:pPr marL="45720" indent="0">
              <a:buNone/>
            </a:pPr>
            <a:r>
              <a:rPr lang="en-US" dirty="0"/>
              <a:t> </a:t>
            </a:r>
          </a:p>
          <a:p>
            <a:pPr marL="45720" indent="0">
              <a:buNone/>
            </a:pPr>
            <a:r>
              <a:rPr lang="en-US" dirty="0"/>
              <a:t>In general the </a:t>
            </a:r>
            <a:r>
              <a:rPr lang="en-US" dirty="0" err="1"/>
              <a:t>Jacobian</a:t>
            </a:r>
            <a:r>
              <a:rPr lang="en-US" dirty="0"/>
              <a:t> is: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More about </a:t>
            </a:r>
            <a:r>
              <a:rPr lang="en-US" dirty="0" err="1"/>
              <a:t>Jacobians</a:t>
            </a:r>
            <a:r>
              <a:rPr lang="en-US" dirty="0"/>
              <a:t> later in the course!</a:t>
            </a:r>
          </a:p>
          <a:p>
            <a:pPr marL="45720" indent="0">
              <a:buNone/>
            </a:pPr>
            <a:endParaRPr lang="en-US" dirty="0"/>
          </a:p>
          <a:p>
            <a:pPr marL="45720" indent="0">
              <a:buNone/>
            </a:pPr>
            <a:endParaRPr lang="en-US" dirty="0"/>
          </a:p>
        </p:txBody>
      </p:sp>
      <p:pic>
        <p:nvPicPr>
          <p:cNvPr id="4" name="Picture 2" descr="\\172.16.3.215\data4\Graphics\Powerpoint\WILEY WORK\GILAT\Final Files\ch02\gilat_3e_eq_02_73.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63787" y="2344728"/>
            <a:ext cx="5737860" cy="2385310"/>
          </a:xfrm>
          <a:prstGeom prst="rect">
            <a:avLst/>
          </a:prstGeom>
          <a:noFill/>
        </p:spPr>
      </p:pic>
    </p:spTree>
    <p:extLst>
      <p:ext uri="{BB962C8B-B14F-4D97-AF65-F5344CB8AC3E}">
        <p14:creationId xmlns:p14="http://schemas.microsoft.com/office/powerpoint/2010/main" val="1999135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r>
                  <a:rPr lang="en-US" b="1" i="1" dirty="0"/>
                  <a:t> </a:t>
                </a:r>
              </a:p>
              <a:p>
                <a:pPr marL="45720" indent="0">
                  <a:buNone/>
                </a:pPr>
                <a:r>
                  <a:rPr lang="en-US" dirty="0"/>
                  <a:t>It is used to represent a function as an infinite power series. This can be useful when trying to integrate certain non-analytic functions since a truncated series may result in a good analytic approximation to the function.</a:t>
                </a:r>
              </a:p>
              <a:p>
                <a:pPr marL="45720" indent="0">
                  <a:buNone/>
                </a:pPr>
                <a:r>
                  <a:rPr lang="en-US" dirty="0"/>
                  <a:t>It may also be used in approximating functions to make them more easily manipulated for certain purposes such as increasing computational speed.</a:t>
                </a:r>
              </a:p>
              <a:p>
                <a:pPr marL="45720" indent="0">
                  <a:buNone/>
                </a:pPr>
                <a:r>
                  <a:rPr lang="en-US" dirty="0"/>
                  <a:t>Given a function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that is differentiable </a:t>
                </a:r>
                <a14:m>
                  <m:oMath xmlns:m="http://schemas.openxmlformats.org/officeDocument/2006/math">
                    <m:r>
                      <a:rPr lang="en-GB" b="0" i="1" smtClean="0">
                        <a:latin typeface="Cambria Math" charset="0"/>
                      </a:rPr>
                      <m:t>𝑛</m:t>
                    </m:r>
                    <m:r>
                      <a:rPr lang="en-GB" b="0" i="1" smtClean="0">
                        <a:latin typeface="Cambria Math" charset="0"/>
                      </a:rPr>
                      <m:t>+1</m:t>
                    </m:r>
                  </m:oMath>
                </a14:m>
                <a:r>
                  <a:rPr lang="en-US" dirty="0"/>
                  <a:t> times in an interval containing </a:t>
                </a:r>
                <a14:m>
                  <m:oMath xmlns:m="http://schemas.openxmlformats.org/officeDocument/2006/math">
                    <m:r>
                      <a:rPr lang="en-GB" b="0" i="1" smtClean="0">
                        <a:latin typeface="Cambria Math" charset="0"/>
                      </a:rPr>
                      <m:t>𝑥</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0</m:t>
                        </m:r>
                      </m:sub>
                    </m:sSub>
                  </m:oMath>
                </a14:m>
                <a:r>
                  <a:rPr lang="en-US" dirty="0"/>
                  <a:t>, Taylor’s theorem states that</a:t>
                </a:r>
              </a:p>
              <a:p>
                <a:pPr marL="45720" indent="0">
                  <a:buNone/>
                </a:pPr>
                <a:r>
                  <a:rPr lang="en-US" dirty="0"/>
                  <a:t> </a:t>
                </a:r>
                <a14:m>
                  <m:oMath xmlns:m="http://schemas.openxmlformats.org/officeDocument/2006/math">
                    <m:r>
                      <a:rPr lang="en-US" i="1" smtClean="0">
                        <a:latin typeface="Cambria Math" charset="0"/>
                        <a:ea typeface="Cambria Math" charset="0"/>
                        <a:cs typeface="Cambria Math" charset="0"/>
                      </a:rPr>
                      <m:t>∃</m:t>
                    </m:r>
                    <m:r>
                      <a:rPr lang="en-GB" b="0" i="1" smtClean="0">
                        <a:latin typeface="Cambria Math" charset="0"/>
                        <a:ea typeface="Cambria Math" charset="0"/>
                        <a:cs typeface="Cambria Math" charset="0"/>
                      </a:rPr>
                      <m:t> </m:t>
                    </m:r>
                    <m:r>
                      <a:rPr lang="en-US" i="1" smtClean="0">
                        <a:latin typeface="Cambria Math" charset="0"/>
                        <a:ea typeface="Cambria Math" charset="0"/>
                        <a:cs typeface="Cambria Math" charset="0"/>
                      </a:rPr>
                      <m:t>𝜉</m:t>
                    </m:r>
                    <m:r>
                      <a:rPr lang="en-GB" b="0" i="1" smtClean="0">
                        <a:latin typeface="Cambria Math" charset="0"/>
                        <a:ea typeface="Cambria Math" charset="0"/>
                        <a:cs typeface="Cambria Math" charset="0"/>
                      </a:rPr>
                      <m:t> ∈</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𝑥</m:t>
                        </m:r>
                        <m:r>
                          <a:rPr lang="en-GB"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GB" b="0" i="1" smtClean="0">
                                <a:latin typeface="Cambria Math" charset="0"/>
                                <a:ea typeface="Cambria Math" charset="0"/>
                                <a:cs typeface="Cambria Math" charset="0"/>
                              </a:rPr>
                              <m:t>𝑥</m:t>
                            </m:r>
                          </m:e>
                          <m:sub>
                            <m:r>
                              <a:rPr lang="en-GB" b="0" i="1" smtClean="0">
                                <a:latin typeface="Cambria Math" charset="0"/>
                                <a:ea typeface="Cambria Math" charset="0"/>
                                <a:cs typeface="Cambria Math" charset="0"/>
                              </a:rPr>
                              <m:t>0</m:t>
                            </m:r>
                          </m:sub>
                        </m:sSub>
                      </m:e>
                    </m:d>
                  </m:oMath>
                </a14:m>
                <a:r>
                  <a:rPr lang="en-US" dirty="0"/>
                  <a:t> such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364" r="-291"/>
                </a:stretch>
              </a:blipFill>
            </p:spPr>
            <p:txBody>
              <a:bodyPr/>
              <a:lstStyle/>
              <a:p>
                <a:r>
                  <a:rPr lang="en-US">
                    <a:noFill/>
                  </a:rPr>
                  <a:t> </a:t>
                </a:r>
              </a:p>
            </p:txBody>
          </p:sp>
        </mc:Fallback>
      </mc:AlternateContent>
      <p:pic>
        <p:nvPicPr>
          <p:cNvPr id="5" name="Picture 2" descr="\\172.16.3.215\data4\Graphics\Powerpoint\WILEY WORK\GILAT\Final Files\ch02\gilat_3e_eq_02_74.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70559" y="5275576"/>
            <a:ext cx="6556587" cy="1451815"/>
          </a:xfrm>
          <a:prstGeom prst="rect">
            <a:avLst/>
          </a:prstGeom>
          <a:noFill/>
        </p:spPr>
      </p:pic>
    </p:spTree>
    <p:extLst>
      <p:ext uri="{BB962C8B-B14F-4D97-AF65-F5344CB8AC3E}">
        <p14:creationId xmlns:p14="http://schemas.microsoft.com/office/powerpoint/2010/main" val="150373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Expansion of Functions:</a:t>
                </a:r>
              </a:p>
              <a:p>
                <a:pPr marL="45720" indent="0">
                  <a:buNone/>
                </a:pPr>
                <a:endParaRPr lang="en-US" dirty="0"/>
              </a:p>
              <a:p>
                <a:pPr marL="45720" indent="0">
                  <a:buNone/>
                </a:pPr>
                <a:r>
                  <a:rPr lang="en-US" dirty="0"/>
                  <a:t>Where</a:t>
                </a:r>
              </a:p>
              <a:p>
                <a:pPr marL="45720" indent="0">
                  <a:buNone/>
                </a:pPr>
                <a:endParaRPr lang="en-US" dirty="0"/>
              </a:p>
              <a:p>
                <a:pPr marL="45720" indent="0">
                  <a:buNone/>
                </a:pPr>
                <a:endParaRPr lang="en-US" dirty="0"/>
              </a:p>
              <a:p>
                <a:pPr marL="45720" indent="0">
                  <a:buNone/>
                </a:pPr>
                <a:r>
                  <a:rPr lang="en-US" dirty="0"/>
                  <a:t>Note that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𝑅</m:t>
                        </m:r>
                      </m:e>
                      <m:sub>
                        <m:r>
                          <a:rPr lang="en-GB" b="0" i="1" smtClean="0">
                            <a:latin typeface="Cambria Math" charset="0"/>
                          </a:rPr>
                          <m:t>𝑛</m:t>
                        </m:r>
                      </m:sub>
                    </m:sSub>
                  </m:oMath>
                </a14:m>
                <a:r>
                  <a:rPr lang="en-US" dirty="0"/>
                  <a:t> cannot be calculated since </a:t>
                </a:r>
                <a14:m>
                  <m:oMath xmlns:m="http://schemas.openxmlformats.org/officeDocument/2006/math">
                    <m:r>
                      <a:rPr lang="en-US" i="1" smtClean="0">
                        <a:latin typeface="Cambria Math" charset="0"/>
                        <a:ea typeface="Cambria Math" charset="0"/>
                        <a:cs typeface="Cambria Math" charset="0"/>
                      </a:rPr>
                      <m:t>𝜉</m:t>
                    </m:r>
                  </m:oMath>
                </a14:m>
                <a:r>
                  <a:rPr lang="en-US" dirty="0"/>
                  <a:t> is unknown.</a:t>
                </a:r>
              </a:p>
              <a:p>
                <a:pPr marL="45720" indent="0">
                  <a:buNone/>
                </a:pPr>
                <a:endParaRPr lang="en-US" dirty="0"/>
              </a:p>
              <a:p>
                <a:pPr marL="45720" indent="0">
                  <a:buNone/>
                </a:pPr>
                <a:r>
                  <a:rPr lang="en-US" dirty="0"/>
                  <a:t>For </a:t>
                </a:r>
                <a14:m>
                  <m:oMath xmlns:m="http://schemas.openxmlformats.org/officeDocument/2006/math">
                    <m:r>
                      <a:rPr lang="en-GB" b="0" i="1" smtClean="0">
                        <a:latin typeface="Cambria Math" charset="0"/>
                      </a:rPr>
                      <m:t>𝑛</m:t>
                    </m:r>
                    <m:r>
                      <a:rPr lang="en-GB" b="0" i="1" smtClean="0">
                        <a:latin typeface="Cambria Math" charset="0"/>
                      </a:rPr>
                      <m:t>=0 </m:t>
                    </m:r>
                  </m:oMath>
                </a14:m>
                <a:r>
                  <a:rPr lang="en-US" dirty="0"/>
                  <a:t>the Taylor Series reduces to:</a:t>
                </a:r>
              </a:p>
              <a:p>
                <a:pPr marL="45720" indent="0">
                  <a:buNone/>
                </a:pPr>
                <a:endParaRPr lang="en-US" dirty="0"/>
              </a:p>
              <a:p>
                <a:pPr marL="45720" indent="0">
                  <a:buNone/>
                </a:pPr>
                <a:endParaRPr lang="en-US" dirty="0"/>
              </a:p>
              <a:p>
                <a:pPr marL="45720" indent="0">
                  <a:buNone/>
                </a:pPr>
                <a:r>
                  <a:rPr lang="en-US" dirty="0"/>
                  <a:t>which is a statement of the Mean Value Theorem.</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75.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0559" y="1877928"/>
            <a:ext cx="5378873" cy="733831"/>
          </a:xfrm>
          <a:prstGeom prst="rect">
            <a:avLst/>
          </a:prstGeom>
          <a:noFill/>
        </p:spPr>
      </p:pic>
      <p:pic>
        <p:nvPicPr>
          <p:cNvPr id="6" name="Picture 2" descr="\\172.16.3.215\data4\Graphics\Powerpoint\WILEY WORK\GILAT\Final Files\ch02\gilat_3e_eq_02_76.jpg"/>
          <p:cNvPicPr>
            <a:picLocks noChangeAspect="1" noChangeArrowheads="1"/>
          </p:cNvPicPr>
          <p:nvPr/>
        </p:nvPicPr>
        <p:blipFill>
          <a:blip r:embed="rId4"/>
          <a:stretch>
            <a:fillRect/>
          </a:stretch>
        </p:blipFill>
        <p:spPr bwMode="auto">
          <a:xfrm>
            <a:off x="670559" y="4115764"/>
            <a:ext cx="6841913" cy="635320"/>
          </a:xfrm>
          <a:prstGeom prst="rect">
            <a:avLst/>
          </a:prstGeom>
          <a:noFill/>
        </p:spPr>
      </p:pic>
    </p:spTree>
    <p:extLst>
      <p:ext uri="{BB962C8B-B14F-4D97-AF65-F5344CB8AC3E}">
        <p14:creationId xmlns:p14="http://schemas.microsoft.com/office/powerpoint/2010/main" val="1838733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500" t="42469" r="13067" b="9333"/>
          <a:stretch/>
        </p:blipFill>
        <p:spPr>
          <a:xfrm>
            <a:off x="2700000" y="86439"/>
            <a:ext cx="4320000" cy="330538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374" t="8691" r="6537" b="41334"/>
          <a:stretch/>
        </p:blipFill>
        <p:spPr>
          <a:xfrm>
            <a:off x="2700000" y="3391827"/>
            <a:ext cx="4356000" cy="3427308"/>
          </a:xfrm>
          <a:prstGeom prst="rect">
            <a:avLst/>
          </a:prstGeom>
        </p:spPr>
      </p:pic>
    </p:spTree>
    <p:extLst>
      <p:ext uri="{BB962C8B-B14F-4D97-AF65-F5344CB8AC3E}">
        <p14:creationId xmlns:p14="http://schemas.microsoft.com/office/powerpoint/2010/main" val="171394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Taylor Series for a Function of Two Variables:</a:t>
            </a:r>
          </a:p>
          <a:p>
            <a:pPr marL="45720" indent="0">
              <a:buNone/>
            </a:pPr>
            <a:endParaRPr lang="en-US" b="1" i="1" dirty="0"/>
          </a:p>
          <a:p>
            <a:pPr marL="45720" indent="0">
              <a:buNone/>
            </a:pPr>
            <a:r>
              <a:rPr lang="en-US" dirty="0"/>
              <a:t>Taylor’s expansion for a function of two variables is done the same way as for a function of one independent variable except that the differentiation involves partial derivatives.</a:t>
            </a:r>
          </a:p>
          <a:p>
            <a:pPr marL="45720" indent="0">
              <a:buNone/>
            </a:pPr>
            <a:endParaRPr lang="en-US" dirty="0"/>
          </a:p>
          <a:p>
            <a:pPr marL="45720" indent="0">
              <a:buNone/>
            </a:pPr>
            <a:endParaRPr lang="en-US" dirty="0"/>
          </a:p>
        </p:txBody>
      </p:sp>
      <p:pic>
        <p:nvPicPr>
          <p:cNvPr id="4" name="Picture 2" descr="P:\Graphics\Powerpoint\WILEY WORK\GILAT\Final Files\ch02\gilat_3e_eq_02_78.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57012" y="3095413"/>
            <a:ext cx="6726163" cy="2013045"/>
          </a:xfrm>
          <a:prstGeom prst="rect">
            <a:avLst/>
          </a:prstGeom>
          <a:noFill/>
        </p:spPr>
      </p:pic>
    </p:spTree>
    <p:extLst>
      <p:ext uri="{BB962C8B-B14F-4D97-AF65-F5344CB8AC3E}">
        <p14:creationId xmlns:p14="http://schemas.microsoft.com/office/powerpoint/2010/main" val="1271468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(scalar product or ‘dot’ product)of two vectors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oMath>
                </a14:m>
                <a:r>
                  <a:rPr lang="en-US" dirty="0"/>
                  <a:t> and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𝑈</m:t>
                        </m:r>
                      </m:e>
                    </m:acc>
                  </m:oMath>
                </a14:m>
                <a:r>
                  <a:rPr lang="en-US" dirty="0"/>
                  <a:t> is denoted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oMath>
                </a14:m>
                <a:r>
                  <a:rPr lang="en-US" dirty="0"/>
                  <a:t> or </a:t>
                </a:r>
                <a14:m>
                  <m:oMath xmlns:m="http://schemas.openxmlformats.org/officeDocument/2006/math">
                    <m:acc>
                      <m:accPr>
                        <m:chr m:val="⃗"/>
                        <m:ctrlPr>
                          <a:rPr lang="en-US" i="1">
                            <a:latin typeface="Cambria Math" panose="02040503050406030204" pitchFamily="18" charset="0"/>
                          </a:rPr>
                        </m:ctrlPr>
                      </m:accPr>
                      <m:e>
                        <m:r>
                          <a:rPr lang="en-GB" i="1">
                            <a:latin typeface="Cambria Math" charset="0"/>
                          </a:rPr>
                          <m:t>𝑉</m:t>
                        </m:r>
                      </m:e>
                    </m:acc>
                    <m:r>
                      <a:rPr lang="en-US" i="1">
                        <a:latin typeface="Cambria Math" charset="0"/>
                        <a:ea typeface="Cambria Math" charset="0"/>
                        <a:cs typeface="Cambria Math" charset="0"/>
                      </a:rPr>
                      <m:t>∙</m:t>
                    </m:r>
                    <m:acc>
                      <m:accPr>
                        <m:chr m:val="⃗"/>
                        <m:ctrlPr>
                          <a:rPr lang="en-US" i="1">
                            <a:latin typeface="Cambria Math" panose="02040503050406030204" pitchFamily="18" charset="0"/>
                            <a:ea typeface="Cambria Math" charset="0"/>
                            <a:cs typeface="Cambria Math" charset="0"/>
                          </a:rPr>
                        </m:ctrlPr>
                      </m:accPr>
                      <m:e>
                        <m:r>
                          <a:rPr lang="en-GB" i="1">
                            <a:latin typeface="Cambria Math" charset="0"/>
                            <a:ea typeface="Cambria Math" charset="0"/>
                            <a:cs typeface="Cambria Math" charset="0"/>
                          </a:rPr>
                          <m:t>𝑈</m:t>
                        </m:r>
                      </m:e>
                    </m:acc>
                  </m:oMath>
                </a14:m>
                <a:r>
                  <a:rPr lang="en-US" dirty="0"/>
                  <a:t>.</a:t>
                </a:r>
              </a:p>
              <a:p>
                <a:pPr marL="45720" indent="0">
                  <a:buNone/>
                </a:pPr>
                <a:r>
                  <a:rPr lang="en-US" dirty="0"/>
                  <a:t>Say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𝑉</m:t>
                        </m:r>
                      </m:e>
                      <m:sub>
                        <m:r>
                          <a:rPr lang="en-GB" b="0" i="1" smtClean="0">
                            <a:latin typeface="Cambria Math" charset="0"/>
                          </a:rPr>
                          <m:t>𝑥</m:t>
                        </m:r>
                      </m:sub>
                    </m:sSub>
                    <m:acc>
                      <m:accPr>
                        <m:chr m:val="̂"/>
                        <m:ctrlPr>
                          <a:rPr lang="en-US" b="0" i="1" smtClean="0">
                            <a:latin typeface="Cambria Math" panose="02040503050406030204" pitchFamily="18" charset="0"/>
                          </a:rPr>
                        </m:ctrlPr>
                      </m:accPr>
                      <m:e>
                        <m:r>
                          <a:rPr lang="en-GB" b="0" i="1" smtClean="0">
                            <a:latin typeface="Cambria Math" charset="0"/>
                          </a:rPr>
                          <m:t>𝑖</m:t>
                        </m:r>
                      </m:e>
                    </m:acc>
                    <m:r>
                      <a:rPr lang="en-GB" b="0" i="1" smtClean="0">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𝑦</m:t>
                        </m:r>
                      </m:sub>
                    </m:sSub>
                    <m:acc>
                      <m:accPr>
                        <m:chr m:val="̂"/>
                        <m:ctrlPr>
                          <a:rPr lang="en-US" i="1">
                            <a:latin typeface="Cambria Math" panose="02040503050406030204" pitchFamily="18" charset="0"/>
                          </a:rPr>
                        </m:ctrlPr>
                      </m:accPr>
                      <m:e>
                        <m:r>
                          <a:rPr lang="en-GB" b="0" i="1" smtClean="0">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i="1">
                            <a:latin typeface="Cambria Math" charset="0"/>
                          </a:rPr>
                          <m:t>𝑉</m:t>
                        </m:r>
                      </m:e>
                      <m:sub>
                        <m:r>
                          <a:rPr lang="en-GB" b="0" i="1" smtClean="0">
                            <a:latin typeface="Cambria Math" charset="0"/>
                          </a:rPr>
                          <m:t>𝑧</m:t>
                        </m:r>
                      </m:sub>
                    </m:sSub>
                    <m:acc>
                      <m:accPr>
                        <m:chr m:val="̂"/>
                        <m:ctrlPr>
                          <a:rPr lang="en-US" i="1">
                            <a:latin typeface="Cambria Math" panose="02040503050406030204" pitchFamily="18" charset="0"/>
                          </a:rPr>
                        </m:ctrlPr>
                      </m:accPr>
                      <m:e>
                        <m:r>
                          <a:rPr lang="en-GB" b="0" i="1" smtClean="0">
                            <a:latin typeface="Cambria Math" charset="0"/>
                          </a:rPr>
                          <m:t>𝑘</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GB" b="0" i="1" smtClean="0">
                            <a:latin typeface="Cambria Math" charset="0"/>
                          </a:rPr>
                          <m:t>𝑈</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𝑥</m:t>
                        </m:r>
                      </m:sub>
                    </m:sSub>
                    <m:acc>
                      <m:accPr>
                        <m:chr m:val="̂"/>
                        <m:ctrlPr>
                          <a:rPr lang="en-US" i="1">
                            <a:latin typeface="Cambria Math" panose="02040503050406030204" pitchFamily="18" charset="0"/>
                          </a:rPr>
                        </m:ctrlPr>
                      </m:accPr>
                      <m:e>
                        <m:r>
                          <a:rPr lang="en-GB" i="1">
                            <a:latin typeface="Cambria Math" charset="0"/>
                          </a:rPr>
                          <m:t>𝑖</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i="1">
                            <a:latin typeface="Cambria Math" charset="0"/>
                          </a:rPr>
                          <m:t>𝑦</m:t>
                        </m:r>
                      </m:sub>
                    </m:sSub>
                    <m:acc>
                      <m:accPr>
                        <m:chr m:val="̂"/>
                        <m:ctrlPr>
                          <a:rPr lang="en-US" i="1">
                            <a:latin typeface="Cambria Math" panose="02040503050406030204" pitchFamily="18" charset="0"/>
                          </a:rPr>
                        </m:ctrlPr>
                      </m:accPr>
                      <m:e>
                        <m:r>
                          <a:rPr lang="en-GB" i="1">
                            <a:latin typeface="Cambria Math" charset="0"/>
                          </a:rPr>
                          <m:t>𝑗</m:t>
                        </m:r>
                      </m:e>
                    </m:acc>
                    <m:r>
                      <a:rPr lang="en-GB" i="1">
                        <a:latin typeface="Cambria Math" charset="0"/>
                      </a:rPr>
                      <m:t>+</m:t>
                    </m:r>
                    <m:sSub>
                      <m:sSubPr>
                        <m:ctrlPr>
                          <a:rPr lang="en-US" i="1">
                            <a:latin typeface="Cambria Math" panose="02040503050406030204" pitchFamily="18" charset="0"/>
                          </a:rPr>
                        </m:ctrlPr>
                      </m:sSubPr>
                      <m:e>
                        <m:r>
                          <a:rPr lang="en-GB" b="0" i="1" smtClean="0">
                            <a:latin typeface="Cambria Math" charset="0"/>
                          </a:rPr>
                          <m:t>𝑈</m:t>
                        </m:r>
                      </m:e>
                      <m:sub>
                        <m:r>
                          <a:rPr lang="en-GB" b="0" i="1" smtClean="0">
                            <a:latin typeface="Cambria Math" charset="0"/>
                          </a:rPr>
                          <m:t>𝑧</m:t>
                        </m:r>
                      </m:sub>
                    </m:sSub>
                    <m:acc>
                      <m:accPr>
                        <m:chr m:val="̂"/>
                        <m:ctrlPr>
                          <a:rPr lang="en-US" i="1">
                            <a:latin typeface="Cambria Math" panose="02040503050406030204" pitchFamily="18" charset="0"/>
                          </a:rPr>
                        </m:ctrlPr>
                      </m:accPr>
                      <m:e>
                        <m:r>
                          <a:rPr lang="en-GB" i="1">
                            <a:latin typeface="Cambria Math" charset="0"/>
                          </a:rPr>
                          <m:t>𝑘</m:t>
                        </m:r>
                      </m:e>
                    </m:acc>
                  </m:oMath>
                </a14:m>
                <a:r>
                  <a:rPr lang="en-US" dirty="0"/>
                  <a:t>. </a:t>
                </a:r>
              </a:p>
              <a:p>
                <a:pPr marL="45720" indent="0">
                  <a:buNone/>
                </a:pPr>
                <a:r>
                  <a:rPr lang="en-US" dirty="0"/>
                  <a:t>Then:</a:t>
                </a:r>
              </a:p>
              <a:p>
                <a:pPr marL="45720" indent="0">
                  <a:buNone/>
                </a:pPr>
                <a:endParaRPr lang="en-US" dirty="0"/>
              </a:p>
              <a:p>
                <a:pPr marL="45720" indent="0">
                  <a:buNone/>
                </a:pPr>
                <a:endParaRPr lang="en-US" dirty="0"/>
              </a:p>
              <a:p>
                <a:pPr marL="45720" indent="0">
                  <a:buNone/>
                </a:pPr>
                <a:r>
                  <a:rPr lang="en-US" dirty="0"/>
                  <a:t>The vectors are said to be orthogonal to each other (or simply orthogonal) if:</a:t>
                </a:r>
              </a:p>
              <a:p>
                <a:pPr marL="45720" indent="0">
                  <a:buNone/>
                </a:pPr>
                <a:r>
                  <a:rPr lang="en-US" dirty="0"/>
                  <a:t>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GB" b="0" i="1" smtClean="0">
                                <a:latin typeface="Cambria Math" charset="0"/>
                              </a:rPr>
                              <m:t>𝑉</m:t>
                            </m:r>
                          </m:e>
                        </m:acc>
                        <m:r>
                          <a:rPr lang="en-GB" b="0" i="1" smtClean="0">
                            <a:latin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𝑈</m:t>
                            </m:r>
                          </m:e>
                        </m:acc>
                      </m:e>
                    </m:d>
                    <m:r>
                      <a:rPr lang="en-GB" b="0" i="1" smtClean="0">
                        <a:latin typeface="Cambria Math" charset="0"/>
                      </a:rPr>
                      <m:t>=0</m:t>
                    </m:r>
                  </m:oMath>
                </a14:m>
                <a:r>
                  <a:rPr lang="en-US" dirty="0"/>
                  <a:t> </a:t>
                </a:r>
              </a:p>
              <a:p>
                <a:pPr marL="45720" indent="0">
                  <a:buNone/>
                </a:pPr>
                <a:r>
                  <a:rPr lang="en-US" dirty="0"/>
                  <a:t>and parallel if: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GB" i="1">
                                <a:latin typeface="Cambria Math" charset="0"/>
                              </a:rPr>
                              <m:t>𝑉</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𝑈</m:t>
                            </m:r>
                          </m:e>
                        </m:acc>
                      </m:e>
                    </m:d>
                    <m:r>
                      <a:rPr lang="en-GB" i="1">
                        <a:latin typeface="Cambria Math" charset="0"/>
                      </a:rPr>
                      <m:t>=</m:t>
                    </m:r>
                    <m:r>
                      <a:rPr lang="en-GB" b="0" i="1" smtClean="0">
                        <a:latin typeface="Cambria Math" charset="0"/>
                      </a:rPr>
                      <m:t>1.</m:t>
                    </m:r>
                  </m:oMath>
                </a14:m>
                <a:endParaRPr lang="en-US" dirty="0"/>
              </a:p>
              <a:p>
                <a:pPr marL="45720" indent="0">
                  <a:buNone/>
                </a:pPr>
                <a:endParaRPr lang="en-US" dirty="0"/>
              </a:p>
              <a:p>
                <a:pPr marL="45720" indent="0">
                  <a:buNone/>
                </a:pPr>
                <a:endParaRPr lang="en-US" b="1" i="1" dirty="0"/>
              </a:p>
              <a:p>
                <a:pPr marL="45720" indent="0">
                  <a:buNone/>
                </a:pPr>
                <a:endParaRPr lang="en-US" b="1"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0.jpg"/>
          <p:cNvPicPr>
            <a:picLocks noChangeAspect="1" noChangeArrowheads="1"/>
          </p:cNvPicPr>
          <p:nvPr/>
        </p:nvPicPr>
        <p:blipFill>
          <a:blip r:embed="rId3"/>
          <a:stretch>
            <a:fillRect/>
          </a:stretch>
        </p:blipFill>
        <p:spPr bwMode="auto">
          <a:xfrm>
            <a:off x="662912" y="3250872"/>
            <a:ext cx="7938275" cy="447945"/>
          </a:xfrm>
          <a:prstGeom prst="rect">
            <a:avLst/>
          </a:prstGeom>
          <a:noFill/>
        </p:spPr>
      </p:pic>
    </p:spTree>
    <p:extLst>
      <p:ext uri="{BB962C8B-B14F-4D97-AF65-F5344CB8AC3E}">
        <p14:creationId xmlns:p14="http://schemas.microsoft.com/office/powerpoint/2010/main" val="1648237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Inner Product and </a:t>
                </a:r>
                <a:r>
                  <a:rPr lang="en-US" b="1" i="1" dirty="0" err="1"/>
                  <a:t>Orthogonality</a:t>
                </a:r>
                <a:r>
                  <a:rPr lang="en-US" b="1" i="1" dirty="0"/>
                  <a:t>:</a:t>
                </a:r>
              </a:p>
              <a:p>
                <a:pPr marL="45720" indent="0">
                  <a:buNone/>
                </a:pPr>
                <a:endParaRPr lang="en-US" b="1" i="1" dirty="0"/>
              </a:p>
              <a:p>
                <a:pPr marL="45720" indent="0">
                  <a:buNone/>
                </a:pPr>
                <a:r>
                  <a:rPr lang="en-US" dirty="0"/>
                  <a:t>The inner product of two functions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over an interval </a:t>
                </a:r>
                <a14:m>
                  <m:oMath xmlns:m="http://schemas.openxmlformats.org/officeDocument/2006/math">
                    <m:d>
                      <m:dPr>
                        <m:begChr m:val="["/>
                        <m:endChr m:val="]"/>
                        <m:ctrlPr>
                          <a:rPr lang="pt-BR"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US" dirty="0"/>
                  <a:t> is given by:</a:t>
                </a:r>
              </a:p>
              <a:p>
                <a:pPr marL="45720" indent="0">
                  <a:buNone/>
                </a:pPr>
                <a:endParaRPr lang="en-US" dirty="0"/>
              </a:p>
              <a:p>
                <a:pPr marL="4572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e>
                      </m:d>
                      <m:r>
                        <a:rPr lang="en-GB" b="0" i="1" smtClean="0">
                          <a:latin typeface="Cambria Math" charset="0"/>
                        </a:rPr>
                        <m:t>=</m:t>
                      </m:r>
                      <m:nary>
                        <m:naryPr>
                          <m:ctrlPr>
                            <a:rPr lang="is-IS" b="0" i="1" smtClean="0">
                              <a:latin typeface="Cambria Math" panose="02040503050406030204" pitchFamily="18" charset="0"/>
                            </a:rPr>
                          </m:ctrlPr>
                        </m:naryPr>
                        <m:sub>
                          <m:r>
                            <m:rPr>
                              <m:brk m:alnAt="23"/>
                            </m:rPr>
                            <a:rPr lang="en-GB" b="0" i="1" smtClean="0">
                              <a:latin typeface="Cambria Math" charset="0"/>
                            </a:rPr>
                            <m:t>𝑎</m:t>
                          </m:r>
                        </m:sub>
                        <m:sup>
                          <m:r>
                            <a:rPr lang="en-GB" b="0" i="1" smtClean="0">
                              <a:latin typeface="Cambria Math" charset="0"/>
                            </a:rPr>
                            <m:t>𝑏</m:t>
                          </m:r>
                        </m:sup>
                        <m:e>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𝑔</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𝑑𝑥</m:t>
                          </m:r>
                        </m:e>
                      </m:nary>
                    </m:oMath>
                  </m:oMathPara>
                </a14:m>
                <a:endParaRPr lang="en-US" dirty="0"/>
              </a:p>
              <a:p>
                <a:pPr marL="45720" indent="0">
                  <a:buNone/>
                </a:pPr>
                <a:r>
                  <a:rPr lang="en-US" dirty="0"/>
                  <a:t>Again, they are said to be orthogonal if:</a:t>
                </a:r>
              </a:p>
              <a:p>
                <a:pPr marL="45720" indent="0">
                  <a:buNone/>
                </a:pPr>
                <a:r>
                  <a:rPr lang="en-US" dirty="0"/>
                  <a:t> 			</a:t>
                </a:r>
                <a14:m>
                  <m:oMath xmlns:m="http://schemas.openxmlformats.org/officeDocument/2006/math">
                    <m:d>
                      <m:dPr>
                        <m:begChr m:val="⟨"/>
                        <m:endChr m:val="⟩"/>
                        <m:ctrlPr>
                          <a:rPr lang="en-US" i="1">
                            <a:latin typeface="Cambria Math" panose="02040503050406030204" pitchFamily="18" charset="0"/>
                          </a:rPr>
                        </m:ctrlPr>
                      </m:dPr>
                      <m:e>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𝑔</m:t>
                        </m:r>
                        <m:r>
                          <a:rPr lang="en-GB" i="1">
                            <a:latin typeface="Cambria Math" charset="0"/>
                          </a:rPr>
                          <m:t>(</m:t>
                        </m:r>
                        <m:r>
                          <a:rPr lang="en-GB" i="1">
                            <a:latin typeface="Cambria Math" charset="0"/>
                          </a:rPr>
                          <m:t>𝑥</m:t>
                        </m:r>
                        <m:r>
                          <a:rPr lang="en-GB" i="1">
                            <a:latin typeface="Cambria Math" charset="0"/>
                          </a:rPr>
                          <m:t>)</m:t>
                        </m:r>
                      </m:e>
                    </m:d>
                    <m:r>
                      <a:rPr lang="en-GB" b="0" i="1" smtClean="0">
                        <a:latin typeface="Cambria Math" charset="0"/>
                      </a:rPr>
                      <m:t>=0</m:t>
                    </m:r>
                  </m:oMath>
                </a14:m>
                <a:endParaRPr lang="en-US" dirty="0"/>
              </a:p>
              <a:p>
                <a:pPr marL="45720" indent="0">
                  <a:buNone/>
                </a:pPr>
                <a:endParaRPr lang="en-US" dirty="0"/>
              </a:p>
              <a:p>
                <a:pPr marL="45720" indent="0">
                  <a:buNone/>
                </a:pPr>
                <a:r>
                  <a:rPr lang="en-US" dirty="0"/>
                  <a:t>Importantly the sine and cosine functions are orthogonal at all frequencies. That is:</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eq_02_83.jpg"/>
          <p:cNvPicPr>
            <a:picLocks noChangeAspect="1" noChangeArrowheads="1"/>
          </p:cNvPicPr>
          <p:nvPr/>
        </p:nvPicPr>
        <p:blipFill>
          <a:blip r:embed="rId3"/>
          <a:stretch>
            <a:fillRect/>
          </a:stretch>
        </p:blipFill>
        <p:spPr bwMode="auto">
          <a:xfrm>
            <a:off x="685090" y="5657491"/>
            <a:ext cx="8220790" cy="501493"/>
          </a:xfrm>
          <a:prstGeom prst="rect">
            <a:avLst/>
          </a:prstGeom>
          <a:noFill/>
        </p:spPr>
      </p:pic>
    </p:spTree>
    <p:extLst>
      <p:ext uri="{BB962C8B-B14F-4D97-AF65-F5344CB8AC3E}">
        <p14:creationId xmlns:p14="http://schemas.microsoft.com/office/powerpoint/2010/main" val="1241276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b="1" i="1" dirty="0"/>
          </a:p>
          <a:p>
            <a:pPr marL="45720" indent="0">
              <a:buNone/>
            </a:pPr>
            <a:r>
              <a:rPr lang="en-US" b="1" i="1" dirty="0"/>
              <a:t>Recommended Problems:</a:t>
            </a:r>
          </a:p>
          <a:p>
            <a:pPr marL="45720" indent="0">
              <a:buNone/>
            </a:pPr>
            <a:endParaRPr lang="en-US" b="1" i="1" dirty="0"/>
          </a:p>
          <a:p>
            <a:pPr marL="45720" indent="0">
              <a:buNone/>
            </a:pPr>
            <a:r>
              <a:rPr lang="en-US" dirty="0"/>
              <a:t>Problems to be solved by hand (do at least 2): </a:t>
            </a:r>
            <a:br>
              <a:rPr lang="en-US" dirty="0"/>
            </a:br>
            <a:r>
              <a:rPr lang="en-US" dirty="0"/>
              <a:t>2.2, 2.8, 2.22</a:t>
            </a:r>
          </a:p>
          <a:p>
            <a:pPr marL="45720" indent="0">
              <a:buNone/>
            </a:pPr>
            <a:endParaRPr lang="en-US" dirty="0"/>
          </a:p>
          <a:p>
            <a:pPr marL="45720" indent="0">
              <a:buNone/>
            </a:pPr>
            <a:r>
              <a:rPr lang="en-US" dirty="0"/>
              <a:t>Problems to be programmed in </a:t>
            </a:r>
            <a:r>
              <a:rPr lang="en-US" dirty="0" err="1"/>
              <a:t>Matlab</a:t>
            </a:r>
            <a:r>
              <a:rPr lang="en-US" dirty="0"/>
              <a:t> (do at least 1):</a:t>
            </a:r>
            <a:br>
              <a:rPr lang="en-US" dirty="0"/>
            </a:br>
            <a:r>
              <a:rPr lang="en-US" dirty="0"/>
              <a:t>2.27, 2.31</a:t>
            </a:r>
          </a:p>
          <a:p>
            <a:pPr marL="45720" indent="0">
              <a:buNone/>
            </a:pPr>
            <a:endParaRPr lang="en-US" dirty="0"/>
          </a:p>
          <a:p>
            <a:pPr marL="45720" indent="0">
              <a:buNone/>
            </a:pPr>
            <a:r>
              <a:rPr lang="en-US" dirty="0"/>
              <a:t>Problems in math, science and engineering (do at least 1):</a:t>
            </a:r>
          </a:p>
          <a:p>
            <a:pPr marL="45720" indent="0">
              <a:buNone/>
            </a:pPr>
            <a:r>
              <a:rPr lang="en-US" dirty="0"/>
              <a:t>2.32, 2.34, 2.36 </a:t>
            </a:r>
          </a:p>
          <a:p>
            <a:pPr marL="45720" indent="0">
              <a:buNone/>
            </a:pPr>
            <a:endParaRPr lang="en-US" dirty="0"/>
          </a:p>
          <a:p>
            <a:pPr marL="45720" indent="0">
              <a:buNone/>
            </a:pPr>
            <a:r>
              <a:rPr lang="en-US" dirty="0">
                <a:latin typeface="Arial" charset="0"/>
                <a:ea typeface="Arial" charset="0"/>
                <a:cs typeface="Arial" charset="0"/>
              </a:rPr>
              <a:t>You should pick out problems that you find interesting/challenging and do these too. Use SI units (without conversion).</a:t>
            </a:r>
          </a:p>
          <a:p>
            <a:pPr marL="45720" indent="0">
              <a:buNone/>
            </a:pPr>
            <a:r>
              <a:rPr lang="en-US" dirty="0"/>
              <a:t> </a:t>
            </a:r>
          </a:p>
        </p:txBody>
      </p:sp>
    </p:spTree>
    <p:extLst>
      <p:ext uri="{BB962C8B-B14F-4D97-AF65-F5344CB8AC3E}">
        <p14:creationId xmlns:p14="http://schemas.microsoft.com/office/powerpoint/2010/main" val="1303578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03462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endParaRPr lang="en-US" b="1" i="1" dirty="0"/>
              </a:p>
              <a:p>
                <a:pPr marL="45720" indent="0">
                  <a:buNone/>
                </a:pPr>
                <a:br>
                  <a:rPr lang="en-US" dirty="0"/>
                </a:br>
                <a:endParaRPr lang="en-US" dirty="0"/>
              </a:p>
              <a:p>
                <a:pPr>
                  <a:buClr>
                    <a:schemeClr val="tx1"/>
                  </a:buClr>
                  <a:buFont typeface="Arial" charset="0"/>
                  <a:buChar char="•"/>
                </a:pPr>
                <a14:m>
                  <m:oMath xmlns:m="http://schemas.openxmlformats.org/officeDocument/2006/math">
                    <m:f>
                      <m:fPr>
                        <m:ctrlPr>
                          <a:rPr lang="bg-BG" i="1">
                            <a:latin typeface="Cambria Math" panose="02040503050406030204" pitchFamily="18" charset="0"/>
                          </a:rPr>
                        </m:ctrlPr>
                      </m:fPr>
                      <m:num>
                        <m:r>
                          <a:rPr lang="en-GB" i="1">
                            <a:latin typeface="Cambria Math" charset="0"/>
                          </a:rPr>
                          <m:t>𝑓</m:t>
                        </m:r>
                        <m:d>
                          <m:dPr>
                            <m:ctrlPr>
                              <a:rPr lang="en-GB" i="1">
                                <a:latin typeface="Cambria Math" panose="02040503050406030204" pitchFamily="18" charset="0"/>
                              </a:rPr>
                            </m:ctrlPr>
                          </m:dPr>
                          <m:e>
                            <m:r>
                              <a:rPr lang="en-GB" i="1">
                                <a:latin typeface="Cambria Math" charset="0"/>
                              </a:rPr>
                              <m:t>𝑥</m:t>
                            </m:r>
                          </m:e>
                        </m:d>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num>
                      <m:den>
                        <m:r>
                          <a:rPr lang="en-GB" i="1">
                            <a:latin typeface="Cambria Math" charset="0"/>
                          </a:rPr>
                          <m:t>𝑥</m:t>
                        </m:r>
                        <m:r>
                          <a:rPr lang="en-GB" i="1">
                            <a:latin typeface="Cambria Math" charset="0"/>
                          </a:rPr>
                          <m:t>−</m:t>
                        </m:r>
                        <m:r>
                          <a:rPr lang="en-GB" i="1">
                            <a:latin typeface="Cambria Math" charset="0"/>
                          </a:rPr>
                          <m:t>𝑎</m:t>
                        </m:r>
                      </m:den>
                    </m:f>
                  </m:oMath>
                </a14:m>
                <a:r>
                  <a:rPr lang="en-US" dirty="0"/>
                  <a:t> - slope of the secant connecting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e>
                    </m:d>
                  </m:oMath>
                </a14:m>
                <a:r>
                  <a:rPr lang="en-US" dirty="0"/>
                  <a:t> and </a:t>
                </a:r>
                <a14:m>
                  <m:oMath xmlns:m="http://schemas.openxmlformats.org/officeDocument/2006/math">
                    <m:d>
                      <m:dPr>
                        <m:ctrlPr>
                          <a:rPr lang="is-IS" i="1" smtClean="0">
                            <a:latin typeface="Cambria Math" panose="02040503050406030204" pitchFamily="18" charset="0"/>
                          </a:rPr>
                        </m:ctrlPr>
                      </m:dPr>
                      <m:e>
                        <m:r>
                          <a:rPr lang="en-GB" b="0" i="1" smtClean="0">
                            <a:latin typeface="Cambria Math" charset="0"/>
                          </a:rPr>
                          <m:t>𝑥</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e>
                    </m:d>
                  </m:oMath>
                </a14:m>
                <a:endParaRPr lang="en-US" dirty="0"/>
              </a:p>
              <a:p>
                <a:pPr>
                  <a:buClr>
                    <a:schemeClr val="tx1"/>
                  </a:buClr>
                  <a:buFont typeface="Arial" charset="0"/>
                  <a:buChar char="•"/>
                </a:pPr>
                <a:r>
                  <a:rPr lang="en-US" dirty="0"/>
                  <a:t>In the limit as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r>
                  <a:rPr lang="en-US" dirty="0"/>
                  <a:t> we get slope of tangent at </a:t>
                </a:r>
                <a14:m>
                  <m:oMath xmlns:m="http://schemas.openxmlformats.org/officeDocument/2006/math">
                    <m:d>
                      <m:dPr>
                        <m:ctrlPr>
                          <a:rPr lang="is-IS" i="1">
                            <a:latin typeface="Cambria Math" panose="02040503050406030204" pitchFamily="18" charset="0"/>
                          </a:rPr>
                        </m:ctrlPr>
                      </m:dPr>
                      <m:e>
                        <m:r>
                          <a:rPr lang="en-GB" i="1">
                            <a:latin typeface="Cambria Math" charset="0"/>
                          </a:rPr>
                          <m:t>𝑎</m:t>
                        </m:r>
                        <m:r>
                          <a:rPr lang="en-GB" i="1">
                            <a:latin typeface="Cambria Math" charset="0"/>
                          </a:rPr>
                          <m:t>,</m:t>
                        </m:r>
                        <m:r>
                          <a:rPr lang="en-GB" i="1">
                            <a:latin typeface="Cambria Math" charset="0"/>
                          </a:rPr>
                          <m:t>𝑓</m:t>
                        </m:r>
                        <m:r>
                          <a:rPr lang="en-GB" i="1">
                            <a:latin typeface="Cambria Math" charset="0"/>
                          </a:rPr>
                          <m:t>(</m:t>
                        </m:r>
                        <m:r>
                          <a:rPr lang="en-GB" i="1">
                            <a:latin typeface="Cambria Math" charset="0"/>
                          </a:rPr>
                          <m:t>𝑎</m:t>
                        </m:r>
                        <m:r>
                          <a:rPr lang="en-GB" i="1">
                            <a:latin typeface="Cambria Math" charset="0"/>
                          </a:rPr>
                          <m:t>)</m:t>
                        </m:r>
                      </m:e>
                    </m:d>
                  </m:oMath>
                </a14:m>
                <a:endParaRPr lang="en-US" dirty="0"/>
              </a:p>
              <a:p>
                <a:pPr>
                  <a:buClr>
                    <a:schemeClr val="tx1"/>
                  </a:buClr>
                  <a:buFont typeface="Arial" charset="0"/>
                  <a:buChar char="•"/>
                </a:pPr>
                <a:r>
                  <a:rPr lang="en-US" dirty="0"/>
                  <a:t>This slope is equivalent to the rate of change of </a:t>
                </a:r>
                <a14:m>
                  <m:oMath xmlns:m="http://schemas.openxmlformats.org/officeDocument/2006/math">
                    <m:r>
                      <a:rPr lang="en-GB" b="0" i="1" smtClean="0">
                        <a:latin typeface="Cambria Math" charset="0"/>
                      </a:rPr>
                      <m:t>𝑓</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a:t>
                </a:r>
                <a:r>
                  <a:rPr lang="en-US" dirty="0" err="1"/>
                  <a:t>w.r.t</a:t>
                </a:r>
                <a:r>
                  <a:rPr lang="en-US" dirty="0"/>
                  <a:t>. </a:t>
                </a:r>
                <a14:m>
                  <m:oMath xmlns:m="http://schemas.openxmlformats.org/officeDocument/2006/math">
                    <m:r>
                      <a:rPr lang="en-GB" b="0" i="1" smtClean="0">
                        <a:latin typeface="Cambria Math" charset="0"/>
                      </a:rPr>
                      <m:t>𝑥</m:t>
                    </m:r>
                  </m:oMath>
                </a14:m>
                <a:r>
                  <a:rPr lang="en-US" dirty="0"/>
                  <a:t> at </a:t>
                </a:r>
                <a14:m>
                  <m:oMath xmlns:m="http://schemas.openxmlformats.org/officeDocument/2006/math">
                    <m:r>
                      <a:rPr lang="en-GB" b="0" i="1" smtClean="0">
                        <a:latin typeface="Cambria Math" charset="0"/>
                      </a:rPr>
                      <m:t>𝑥</m:t>
                    </m:r>
                    <m:r>
                      <a:rPr lang="en-GB" b="0" i="1" smtClean="0">
                        <a:latin typeface="Cambria Math" charset="0"/>
                      </a:rPr>
                      <m:t>=</m:t>
                    </m:r>
                    <m:r>
                      <a:rPr lang="en-GB" b="0" i="1" smtClean="0">
                        <a:latin typeface="Cambria Math" charset="0"/>
                      </a:rPr>
                      <m:t>𝑎</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pic>
        <p:nvPicPr>
          <p:cNvPr id="4" name="Picture 2" descr="\\172.16.3.215\data4\Graphics\Powerpoint\WILEY WORK\GILAT\Final Files\ch02\gilat_3e_fig_02_2_3.jpg"/>
          <p:cNvPicPr>
            <a:picLocks noChangeAspect="1" noChangeArrowheads="1"/>
          </p:cNvPicPr>
          <p:nvPr/>
        </p:nvPicPr>
        <p:blipFill>
          <a:blip r:embed="rId3"/>
          <a:srcRect/>
          <a:stretch>
            <a:fillRect/>
          </a:stretch>
        </p:blipFill>
        <p:spPr bwMode="auto">
          <a:xfrm>
            <a:off x="3219981" y="1259523"/>
            <a:ext cx="2835379" cy="2613914"/>
          </a:xfrm>
          <a:prstGeom prst="rect">
            <a:avLst/>
          </a:prstGeom>
          <a:noFill/>
        </p:spPr>
      </p:pic>
    </p:spTree>
    <p:extLst>
      <p:ext uri="{BB962C8B-B14F-4D97-AF65-F5344CB8AC3E}">
        <p14:creationId xmlns:p14="http://schemas.microsoft.com/office/powerpoint/2010/main" val="882160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91191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323649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p:txBody>
      </p:sp>
    </p:spTree>
    <p:extLst>
      <p:ext uri="{BB962C8B-B14F-4D97-AF65-F5344CB8AC3E}">
        <p14:creationId xmlns:p14="http://schemas.microsoft.com/office/powerpoint/2010/main" val="151786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Derivatives of a Function:</a:t>
                </a:r>
              </a:p>
              <a:p>
                <a:pPr marL="45720" indent="0">
                  <a:buNone/>
                </a:pPr>
                <a:endParaRPr lang="en-US" b="1" i="1" dirty="0"/>
              </a:p>
              <a:p>
                <a:pPr marL="45720" indent="0">
                  <a:buNone/>
                </a:pPr>
                <a:endParaRPr lang="en-US" b="1" i="1" dirty="0"/>
              </a:p>
              <a:p>
                <a:pPr>
                  <a:buClr>
                    <a:schemeClr val="tx1"/>
                  </a:buClr>
                  <a:buFont typeface="Arial" charset="0"/>
                  <a:buChar char="•"/>
                </a:pPr>
                <a:r>
                  <a:rPr lang="en-US" b="1" i="1" dirty="0"/>
                  <a:t>The Chain Rule: </a:t>
                </a:r>
                <a:r>
                  <a:rPr lang="en-US" dirty="0"/>
                  <a:t>if </a:t>
                </a:r>
                <a14:m>
                  <m:oMath xmlns:m="http://schemas.openxmlformats.org/officeDocument/2006/math">
                    <m:r>
                      <a:rPr lang="en-GB" b="0" i="1" smtClean="0">
                        <a:latin typeface="Cambria Math" charset="0"/>
                      </a:rPr>
                      <m:t>𝑦</m:t>
                    </m:r>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𝑢</m:t>
                    </m:r>
                    <m:r>
                      <a:rPr lang="en-GB" b="0" i="1" smtClean="0">
                        <a:latin typeface="Cambria Math" charset="0"/>
                      </a:rPr>
                      <m:t>)</m:t>
                    </m:r>
                  </m:oMath>
                </a14:m>
                <a:r>
                  <a:rPr lang="en-US" dirty="0"/>
                  <a:t> and </a:t>
                </a:r>
                <a14:m>
                  <m:oMath xmlns:m="http://schemas.openxmlformats.org/officeDocument/2006/math">
                    <m:r>
                      <a:rPr lang="en-GB" b="0" i="1" smtClean="0">
                        <a:latin typeface="Cambria Math" charset="0"/>
                      </a:rPr>
                      <m:t>𝑢</m:t>
                    </m:r>
                    <m:r>
                      <a:rPr lang="en-GB" b="0" i="1" smtClean="0">
                        <a:latin typeface="Cambria Math" charset="0"/>
                      </a:rPr>
                      <m:t>=</m:t>
                    </m:r>
                    <m:r>
                      <a:rPr lang="en-GB" b="0" i="1" smtClean="0">
                        <a:latin typeface="Cambria Math" charset="0"/>
                      </a:rPr>
                      <m:t>𝑔</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then:</a:t>
                </a:r>
                <a:br>
                  <a:rPr lang="en-US" dirty="0"/>
                </a:br>
                <a:endParaRPr lang="en-US" dirty="0"/>
              </a:p>
              <a:p>
                <a:pPr marL="45720" indent="0">
                  <a:buNone/>
                </a:pPr>
                <a14:m>
                  <m:oMathPara xmlns:m="http://schemas.openxmlformats.org/officeDocument/2006/math">
                    <m:oMathParaPr>
                      <m:jc m:val="centerGroup"/>
                    </m:oMathParaPr>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𝑑𝑥</m:t>
                          </m:r>
                        </m:den>
                      </m:f>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𝑑𝑦</m:t>
                          </m:r>
                        </m:num>
                        <m:den>
                          <m:r>
                            <a:rPr lang="en-GB" b="0" i="1" smtClean="0">
                              <a:latin typeface="Cambria Math" charset="0"/>
                            </a:rPr>
                            <m:t>𝑑𝑢</m:t>
                          </m:r>
                        </m:den>
                      </m:f>
                      <m:f>
                        <m:fPr>
                          <m:ctrlPr>
                            <a:rPr lang="bg-BG" b="0" i="1" smtClean="0">
                              <a:latin typeface="Cambria Math" panose="02040503050406030204" pitchFamily="18" charset="0"/>
                            </a:rPr>
                          </m:ctrlPr>
                        </m:fPr>
                        <m:num>
                          <m:r>
                            <a:rPr lang="en-GB" b="0" i="1" smtClean="0">
                              <a:latin typeface="Cambria Math" charset="0"/>
                            </a:rPr>
                            <m:t>𝑑𝑢</m:t>
                          </m:r>
                        </m:num>
                        <m:den>
                          <m:r>
                            <a:rPr lang="en-GB" b="0" i="1" smtClean="0">
                              <a:latin typeface="Cambria Math" charset="0"/>
                            </a:rPr>
                            <m:t>𝑑𝑥</m:t>
                          </m:r>
                        </m:den>
                      </m:f>
                    </m:oMath>
                  </m:oMathPara>
                </a14:m>
                <a:endParaRPr lang="en-US" dirty="0"/>
              </a:p>
              <a:p>
                <a:pPr marL="45720" indent="0">
                  <a:buNone/>
                </a:pPr>
                <a:endParaRPr lang="en-US" dirty="0"/>
              </a:p>
              <a:p>
                <a:pPr>
                  <a:buClr>
                    <a:schemeClr val="tx1"/>
                  </a:buClr>
                  <a:buFont typeface="Arial" charset="0"/>
                  <a:buChar char="•"/>
                </a:pPr>
                <a:r>
                  <a:rPr lang="en-US" b="1" i="1" dirty="0"/>
                  <a:t>The Product Rule:</a:t>
                </a:r>
                <a:br>
                  <a:rPr lang="en-US" b="1" i="1" dirty="0"/>
                </a:br>
                <a:br>
                  <a:rPr lang="en-US" b="1" i="1" dirty="0"/>
                </a:br>
                <a14:m>
                  <m:oMath xmlns:m="http://schemas.openxmlformats.org/officeDocument/2006/math">
                    <m:f>
                      <m:fPr>
                        <m:ctrlPr>
                          <a:rPr lang="bg-BG" i="1" smtClean="0">
                            <a:latin typeface="Cambria Math" panose="02040503050406030204" pitchFamily="18" charset="0"/>
                          </a:rPr>
                        </m:ctrlPr>
                      </m:fPr>
                      <m:num>
                        <m:r>
                          <a:rPr lang="en-GB" b="0" i="1" smtClean="0">
                            <a:latin typeface="Cambria Math" charset="0"/>
                          </a:rPr>
                          <m:t>𝑑𝑢</m:t>
                        </m:r>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r>
                      <a:rPr lang="en-GB" b="0" i="1" smtClean="0">
                        <a:latin typeface="Cambria Math" charset="0"/>
                      </a:rPr>
                      <m:t>=</m:t>
                    </m:r>
                    <m:r>
                      <a:rPr lang="en-GB" b="0" i="1" smtClean="0">
                        <a:latin typeface="Cambria Math" charset="0"/>
                      </a:rPr>
                      <m:t>𝑢</m:t>
                    </m:r>
                    <m:d>
                      <m:dPr>
                        <m:ctrlPr>
                          <a:rPr lang="en-GB" b="0" i="1" smtClean="0">
                            <a:latin typeface="Cambria Math" panose="02040503050406030204" pitchFamily="18" charset="0"/>
                          </a:rPr>
                        </m:ctrlPr>
                      </m:dPr>
                      <m:e>
                        <m:r>
                          <a:rPr lang="en-GB" b="0" i="1" smtClean="0">
                            <a:latin typeface="Cambria Math" charset="0"/>
                          </a:rPr>
                          <m:t>𝑥</m:t>
                        </m:r>
                      </m:e>
                    </m:d>
                    <m:f>
                      <m:fPr>
                        <m:ctrlPr>
                          <a:rPr lang="bg-BG" b="0" i="1" smtClean="0">
                            <a:latin typeface="Cambria Math" panose="02040503050406030204" pitchFamily="18" charset="0"/>
                          </a:rPr>
                        </m:ctrlPr>
                      </m:fPr>
                      <m:num>
                        <m:r>
                          <a:rPr lang="en-GB" b="0" i="1" smtClean="0">
                            <a:latin typeface="Cambria Math" charset="0"/>
                          </a:rPr>
                          <m:t>𝑑𝑣</m:t>
                        </m:r>
                        <m:d>
                          <m:dPr>
                            <m:ctrlPr>
                              <a:rPr lang="en-GB" b="0" i="1" smtClean="0">
                                <a:latin typeface="Cambria Math" panose="02040503050406030204" pitchFamily="18" charset="0"/>
                              </a:rPr>
                            </m:ctrlPr>
                          </m:dPr>
                          <m:e>
                            <m:r>
                              <a:rPr lang="en-GB" b="0" i="1" smtClean="0">
                                <a:latin typeface="Cambria Math" charset="0"/>
                              </a:rPr>
                              <m:t>𝑥</m:t>
                            </m:r>
                          </m:e>
                        </m:d>
                      </m:num>
                      <m:den>
                        <m:r>
                          <a:rPr lang="en-GB" b="0" i="1" smtClean="0">
                            <a:latin typeface="Cambria Math" charset="0"/>
                          </a:rPr>
                          <m:t>𝑑𝑥</m:t>
                        </m:r>
                      </m:den>
                    </m:f>
                    <m:r>
                      <a:rPr lang="en-GB" b="0" i="1" smtClean="0">
                        <a:latin typeface="Cambria Math" charset="0"/>
                      </a:rPr>
                      <m:t>+</m:t>
                    </m:r>
                    <m:r>
                      <a:rPr lang="en-GB" b="0" i="1" smtClean="0">
                        <a:latin typeface="Cambria Math" charset="0"/>
                      </a:rPr>
                      <m:t>𝑣</m:t>
                    </m:r>
                    <m:r>
                      <a:rPr lang="en-GB" b="0" i="1" smtClean="0">
                        <a:latin typeface="Cambria Math" charset="0"/>
                      </a:rPr>
                      <m:t>(</m:t>
                    </m:r>
                    <m:r>
                      <a:rPr lang="en-GB" b="0" i="1" smtClean="0">
                        <a:latin typeface="Cambria Math" charset="0"/>
                      </a:rPr>
                      <m:t>𝑥</m:t>
                    </m:r>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𝑑𝑢</m:t>
                        </m:r>
                        <m:r>
                          <a:rPr lang="en-GB" b="0" i="1" smtClean="0">
                            <a:latin typeface="Cambria Math" charset="0"/>
                          </a:rPr>
                          <m:t>(</m:t>
                        </m:r>
                        <m:r>
                          <a:rPr lang="en-GB" b="0" i="1" smtClean="0">
                            <a:latin typeface="Cambria Math" charset="0"/>
                          </a:rPr>
                          <m:t>𝑥</m:t>
                        </m:r>
                        <m:r>
                          <a:rPr lang="en-GB" b="0" i="1" smtClean="0">
                            <a:latin typeface="Cambria Math" charset="0"/>
                          </a:rPr>
                          <m:t>)</m:t>
                        </m:r>
                      </m:num>
                      <m:den>
                        <m:r>
                          <a:rPr lang="en-GB" b="0" i="1" smtClean="0">
                            <a:latin typeface="Cambria Math" charset="0"/>
                          </a:rPr>
                          <m:t>𝑑𝑥</m:t>
                        </m:r>
                      </m:den>
                    </m:f>
                  </m:oMath>
                </a14:m>
                <a:endParaRPr lang="en-US" i="1" dirty="0"/>
              </a:p>
              <a:p>
                <a:pPr>
                  <a:buClr>
                    <a:schemeClr val="tx1"/>
                  </a:buClr>
                  <a:buFont typeface="Arial" charset="0"/>
                  <a:buChar char="•"/>
                </a:pPr>
                <a:endParaRPr lang="en-US" b="1" i="1" dirty="0"/>
              </a:p>
              <a:p>
                <a:pPr marL="365760" lvl="1" indent="0">
                  <a:buClr>
                    <a:schemeClr val="tx1"/>
                  </a:buClr>
                  <a:buNone/>
                </a:pPr>
                <a:r>
                  <a:rPr lang="en-US" b="1" i="1" dirty="0"/>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800"/>
                </a:stretch>
              </a:blipFill>
            </p:spPr>
            <p:txBody>
              <a:bodyPr/>
              <a:lstStyle/>
              <a:p>
                <a:r>
                  <a:rPr lang="en-US">
                    <a:noFill/>
                  </a:rPr>
                  <a:t> </a:t>
                </a:r>
              </a:p>
            </p:txBody>
          </p:sp>
        </mc:Fallback>
      </mc:AlternateContent>
    </p:spTree>
    <p:extLst>
      <p:ext uri="{BB962C8B-B14F-4D97-AF65-F5344CB8AC3E}">
        <p14:creationId xmlns:p14="http://schemas.microsoft.com/office/powerpoint/2010/main" val="168208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b="1" i="1" dirty="0"/>
                  <a:t>The Mean Value Theorem (for Derivatives):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States that if </a:t>
                </a:r>
                <a14:m>
                  <m:oMath xmlns:m="http://schemas.openxmlformats.org/officeDocument/2006/math">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𝑥</m:t>
                        </m:r>
                      </m:e>
                    </m:d>
                  </m:oMath>
                </a14:m>
                <a:r>
                  <a:rPr lang="en-GB" b="0" dirty="0"/>
                  <a:t> is a continuous function in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and is differentiable in the open interval </a:t>
                </a:r>
                <a14:m>
                  <m:oMath xmlns:m="http://schemas.openxmlformats.org/officeDocument/2006/math">
                    <m:d>
                      <m:dPr>
                        <m:begChr m:val="]"/>
                        <m:endChr m:val="["/>
                        <m:ctrlPr>
                          <a:rPr lang="pt-BR" b="0" i="1" smtClean="0">
                            <a:latin typeface="Cambria Math" panose="02040503050406030204" pitchFamily="18" charset="0"/>
                          </a:rPr>
                        </m:ctrlPr>
                      </m:dPr>
                      <m:e>
                        <m:r>
                          <a:rPr lang="en-GB" b="0" i="1" smtClean="0">
                            <a:latin typeface="Cambria Math" charset="0"/>
                          </a:rPr>
                          <m:t>𝑎</m:t>
                        </m:r>
                        <m:r>
                          <a:rPr lang="en-GB" b="0" i="1" smtClean="0">
                            <a:latin typeface="Cambria Math" charset="0"/>
                          </a:rPr>
                          <m:t>,</m:t>
                        </m:r>
                        <m:r>
                          <a:rPr lang="en-GB" b="0" i="1" smtClean="0">
                            <a:latin typeface="Cambria Math" charset="0"/>
                          </a:rPr>
                          <m:t>𝑏</m:t>
                        </m:r>
                      </m:e>
                    </m:d>
                  </m:oMath>
                </a14:m>
                <a:r>
                  <a:rPr lang="en-GB" b="0" dirty="0"/>
                  <a:t> then </a:t>
                </a:r>
                <a14:m>
                  <m:oMath xmlns:m="http://schemas.openxmlformats.org/officeDocument/2006/math">
                    <m:r>
                      <a:rPr lang="en-GB" b="0" i="1" smtClean="0">
                        <a:latin typeface="Cambria Math" charset="0"/>
                        <a:ea typeface="Cambria Math" charset="0"/>
                        <a:cs typeface="Cambria Math" charset="0"/>
                      </a:rPr>
                      <m:t>∃</m:t>
                    </m:r>
                    <m:r>
                      <a:rPr lang="en-GB" b="0" i="0" smtClean="0">
                        <a:latin typeface="Cambria Math" charset="0"/>
                        <a:ea typeface="Cambria Math" charset="0"/>
                        <a:cs typeface="Cambria Math" charset="0"/>
                      </a:rPr>
                      <m:t> </m:t>
                    </m:r>
                    <m:r>
                      <m:rPr>
                        <m:sty m:val="p"/>
                      </m:rPr>
                      <a:rPr lang="en-GB" b="0" i="0" smtClean="0">
                        <a:latin typeface="Cambria Math" charset="0"/>
                        <a:ea typeface="Cambria Math" charset="0"/>
                        <a:cs typeface="Cambria Math" charset="0"/>
                      </a:rPr>
                      <m:t>c</m:t>
                    </m:r>
                    <m:r>
                      <a:rPr lang="en-GB" b="0" i="0" smtClean="0">
                        <a:latin typeface="Cambria Math" charset="0"/>
                        <a:ea typeface="Cambria Math" charset="0"/>
                        <a:cs typeface="Cambria Math" charset="0"/>
                      </a:rPr>
                      <m:t> </m:t>
                    </m:r>
                    <m:r>
                      <a:rPr lang="en-GB" b="0" i="1" smtClean="0">
                        <a:latin typeface="Cambria Math" charset="0"/>
                        <a:ea typeface="Cambria Math" charset="0"/>
                        <a:cs typeface="Cambria Math" charset="0"/>
                      </a:rPr>
                      <m:t>∈</m:t>
                    </m:r>
                    <m:d>
                      <m:dPr>
                        <m:begChr m:val="]"/>
                        <m:endChr m:val="["/>
                        <m:ctrlPr>
                          <a:rPr lang="pt-BR" b="0" i="1" smtClean="0">
                            <a:latin typeface="Cambria Math" panose="02040503050406030204" pitchFamily="18" charset="0"/>
                            <a:ea typeface="Cambria Math" charset="0"/>
                            <a:cs typeface="Cambria Math" charset="0"/>
                          </a:rPr>
                        </m:ctrlPr>
                      </m:dPr>
                      <m:e>
                        <m:r>
                          <a:rPr lang="en-GB" b="0" i="1" smtClean="0">
                            <a:latin typeface="Cambria Math" charset="0"/>
                            <a:ea typeface="Cambria Math" charset="0"/>
                            <a:cs typeface="Cambria Math" charset="0"/>
                          </a:rPr>
                          <m:t>𝑎</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𝑏</m:t>
                        </m:r>
                      </m:e>
                    </m:d>
                  </m:oMath>
                </a14:m>
                <a:r>
                  <a:rPr lang="en-GB" b="0" dirty="0"/>
                  <a:t> such that:</a:t>
                </a:r>
              </a:p>
              <a:p>
                <a:pPr marL="4572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charset="0"/>
                            </a:rPr>
                            <m:t>𝑓</m:t>
                          </m:r>
                        </m:e>
                        <m:sup>
                          <m:r>
                            <a:rPr lang="en-GB" b="0" i="1" smtClean="0">
                              <a:latin typeface="Cambria Math" charset="0"/>
                            </a:rPr>
                            <m:t>′</m:t>
                          </m:r>
                        </m:sup>
                      </m:sSup>
                      <m:d>
                        <m:dPr>
                          <m:ctrlPr>
                            <a:rPr lang="en-GB" b="0" i="1" smtClean="0">
                              <a:latin typeface="Cambria Math" panose="02040503050406030204" pitchFamily="18" charset="0"/>
                            </a:rPr>
                          </m:ctrlPr>
                        </m:dPr>
                        <m:e>
                          <m:r>
                            <a:rPr lang="en-GB" b="0" i="1" smtClean="0">
                              <a:latin typeface="Cambria Math" charset="0"/>
                            </a:rPr>
                            <m:t>𝑐</m:t>
                          </m:r>
                        </m:e>
                      </m:d>
                      <m:r>
                        <a:rPr lang="en-GB" b="0" i="1" smtClean="0">
                          <a:latin typeface="Cambria Math" charset="0"/>
                        </a:rPr>
                        <m:t>=</m:t>
                      </m:r>
                      <m:f>
                        <m:fPr>
                          <m:ctrlPr>
                            <a:rPr lang="bg-BG" b="0" i="1" smtClean="0">
                              <a:latin typeface="Cambria Math" panose="02040503050406030204" pitchFamily="18" charset="0"/>
                            </a:rPr>
                          </m:ctrlPr>
                        </m:fPr>
                        <m:num>
                          <m:r>
                            <a:rPr lang="en-GB" b="0" i="1" smtClean="0">
                              <a:latin typeface="Cambria Math" charset="0"/>
                            </a:rPr>
                            <m:t>𝑓</m:t>
                          </m:r>
                          <m:d>
                            <m:dPr>
                              <m:ctrlPr>
                                <a:rPr lang="en-GB" b="0" i="1" smtClean="0">
                                  <a:latin typeface="Cambria Math" panose="02040503050406030204" pitchFamily="18" charset="0"/>
                                </a:rPr>
                              </m:ctrlPr>
                            </m:dPr>
                            <m:e>
                              <m:r>
                                <a:rPr lang="en-GB" b="0" i="1" smtClean="0">
                                  <a:latin typeface="Cambria Math" charset="0"/>
                                </a:rPr>
                                <m:t>𝑏</m:t>
                              </m:r>
                            </m:e>
                          </m:d>
                          <m:r>
                            <a:rPr lang="en-GB" b="0" i="1" smtClean="0">
                              <a:latin typeface="Cambria Math" charset="0"/>
                            </a:rPr>
                            <m:t>−</m:t>
                          </m:r>
                          <m:r>
                            <a:rPr lang="en-GB" b="0" i="1" smtClean="0">
                              <a:latin typeface="Cambria Math" charset="0"/>
                            </a:rPr>
                            <m:t>𝑓</m:t>
                          </m:r>
                          <m:r>
                            <a:rPr lang="en-GB" b="0" i="1" smtClean="0">
                              <a:latin typeface="Cambria Math" charset="0"/>
                            </a:rPr>
                            <m:t>(</m:t>
                          </m:r>
                          <m:r>
                            <a:rPr lang="en-GB" b="0" i="1" smtClean="0">
                              <a:latin typeface="Cambria Math" charset="0"/>
                            </a:rPr>
                            <m:t>𝑎</m:t>
                          </m:r>
                          <m:r>
                            <a:rPr lang="en-GB" b="0" i="1" smtClean="0">
                              <a:latin typeface="Cambria Math" charset="0"/>
                            </a:rPr>
                            <m:t>)</m:t>
                          </m:r>
                        </m:num>
                        <m:den>
                          <m:r>
                            <a:rPr lang="en-GB" b="0" i="1" smtClean="0">
                              <a:latin typeface="Cambria Math" charset="0"/>
                            </a:rPr>
                            <m:t>𝑏</m:t>
                          </m:r>
                          <m:r>
                            <a:rPr lang="en-GB" b="0" i="1" smtClean="0">
                              <a:latin typeface="Cambria Math" charset="0"/>
                            </a:rPr>
                            <m:t>−</m:t>
                          </m:r>
                          <m:r>
                            <a:rPr lang="en-GB" b="0" i="1" smtClean="0">
                              <a:latin typeface="Cambria Math" charset="0"/>
                            </a:rPr>
                            <m:t>𝑎</m:t>
                          </m:r>
                        </m:den>
                      </m:f>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2\gilat_3e_fig_02_2_4.jpg"/>
          <p:cNvPicPr>
            <a:picLocks noChangeAspect="1" noChangeArrowheads="1"/>
          </p:cNvPicPr>
          <p:nvPr/>
        </p:nvPicPr>
        <p:blipFill>
          <a:blip r:embed="rId3"/>
          <a:srcRect/>
          <a:stretch>
            <a:fillRect/>
          </a:stretch>
        </p:blipFill>
        <p:spPr bwMode="auto">
          <a:xfrm>
            <a:off x="3291838" y="1504209"/>
            <a:ext cx="2724045" cy="2020930"/>
          </a:xfrm>
          <a:prstGeom prst="rect">
            <a:avLst/>
          </a:prstGeom>
          <a:noFill/>
        </p:spPr>
      </p:pic>
    </p:spTree>
    <p:extLst>
      <p:ext uri="{BB962C8B-B14F-4D97-AF65-F5344CB8AC3E}">
        <p14:creationId xmlns:p14="http://schemas.microsoft.com/office/powerpoint/2010/main" val="216272000"/>
      </p:ext>
    </p:extLst>
  </p:cSld>
  <p:clrMapOvr>
    <a:masterClrMapping/>
  </p:clrMapOvr>
</p:sld>
</file>

<file path=ppt/theme/theme1.xml><?xml version="1.0" encoding="utf-8"?>
<a:theme xmlns:a="http://schemas.openxmlformats.org/drawingml/2006/main" name="Slipstream">
  <a:themeElements>
    <a:clrScheme name="Custom 3">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4105</TotalTime>
  <Words>3259</Words>
  <Application>Microsoft Macintosh PowerPoint</Application>
  <PresentationFormat>On-screen Show (4:3)</PresentationFormat>
  <Paragraphs>742</Paragraphs>
  <Slides>72</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9" baseType="lpstr">
      <vt:lpstr>Arial</vt:lpstr>
      <vt:lpstr>Calibri</vt:lpstr>
      <vt:lpstr>Cambria Math</vt:lpstr>
      <vt:lpstr>Georgia</vt:lpstr>
      <vt:lpstr>Trebuchet MS</vt:lpstr>
      <vt:lpstr>Slipstream</vt:lpstr>
      <vt:lpstr>Equation</vt:lpstr>
      <vt:lpstr>Chapter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178</cp:revision>
  <dcterms:created xsi:type="dcterms:W3CDTF">2016-01-06T15:48:15Z</dcterms:created>
  <dcterms:modified xsi:type="dcterms:W3CDTF">2020-01-30T13:41:17Z</dcterms:modified>
</cp:coreProperties>
</file>